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grandir" charset="1" panose="00000500000000000000"/>
      <p:regular r:id="rId14"/>
    </p:embeddedFont>
    <p:embeddedFont>
      <p:font typeface="League Spartan" charset="1" panose="00000800000000000000"/>
      <p:regular r:id="rId15"/>
    </p:embeddedFont>
    <p:embeddedFont>
      <p:font typeface="TT Norms Bold" charset="1" panose="02000803030000020004"/>
      <p:regular r:id="rId16"/>
    </p:embeddedFont>
    <p:embeddedFont>
      <p:font typeface="Canva Sans Bold" charset="1" panose="020B0803030501040103"/>
      <p:regular r:id="rId17"/>
    </p:embeddedFont>
    <p:embeddedFont>
      <p:font typeface="Canva Sans" charset="1" panose="020B0503030501040103"/>
      <p:regular r:id="rId18"/>
    </p:embeddedFont>
    <p:embeddedFont>
      <p:font typeface="Poppins Bold" charset="1" panose="00000800000000000000"/>
      <p:regular r:id="rId19"/>
    </p:embeddedFont>
    <p:embeddedFont>
      <p:font typeface="TT Norms" charset="1" panose="02000503030000020003"/>
      <p:regular r:id="rId20"/>
    </p:embeddedFont>
    <p:embeddedFont>
      <p:font typeface="Poppin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3D2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684427" y="0"/>
            <a:ext cx="8603573" cy="10287000"/>
            <a:chOff x="0" y="0"/>
            <a:chExt cx="8603361" cy="10286746"/>
          </a:xfrm>
        </p:grpSpPr>
        <p:sp>
          <p:nvSpPr>
            <p:cNvPr name="Freeform 3" id="3"/>
            <p:cNvSpPr/>
            <p:nvPr/>
          </p:nvSpPr>
          <p:spPr>
            <a:xfrm flipH="true" flipV="false" rot="0">
              <a:off x="-50" y="-128"/>
              <a:ext cx="8606155" cy="10286874"/>
            </a:xfrm>
            <a:custGeom>
              <a:avLst/>
              <a:gdLst/>
              <a:ahLst/>
              <a:cxnLst/>
              <a:rect r="r" b="b" t="t" l="l"/>
              <a:pathLst>
                <a:path h="10286874" w="8606155">
                  <a:moveTo>
                    <a:pt x="0" y="10251441"/>
                  </a:moveTo>
                  <a:cubicBezTo>
                    <a:pt x="0" y="10284588"/>
                    <a:pt x="10668" y="10286874"/>
                    <a:pt x="38481" y="10286874"/>
                  </a:cubicBezTo>
                  <a:cubicBezTo>
                    <a:pt x="2893060" y="10286239"/>
                    <a:pt x="5747512" y="10286239"/>
                    <a:pt x="8602091" y="10286239"/>
                  </a:cubicBezTo>
                  <a:cubicBezTo>
                    <a:pt x="8606155" y="10272396"/>
                    <a:pt x="8599805" y="10259823"/>
                    <a:pt x="8596884" y="10246996"/>
                  </a:cubicBezTo>
                  <a:cubicBezTo>
                    <a:pt x="8471408" y="9685402"/>
                    <a:pt x="8345805" y="9123935"/>
                    <a:pt x="8219948" y="8562467"/>
                  </a:cubicBezTo>
                  <a:cubicBezTo>
                    <a:pt x="8040497" y="7761986"/>
                    <a:pt x="7860665" y="6961633"/>
                    <a:pt x="7681341" y="6161151"/>
                  </a:cubicBezTo>
                  <a:cubicBezTo>
                    <a:pt x="7459853" y="5172583"/>
                    <a:pt x="7238873" y="4184015"/>
                    <a:pt x="7017512" y="3195574"/>
                  </a:cubicBezTo>
                  <a:cubicBezTo>
                    <a:pt x="6792595" y="2191385"/>
                    <a:pt x="6567551" y="1187323"/>
                    <a:pt x="6341999" y="183261"/>
                  </a:cubicBezTo>
                  <a:cubicBezTo>
                    <a:pt x="6328283" y="122174"/>
                    <a:pt x="6319520" y="59690"/>
                    <a:pt x="6297295" y="635"/>
                  </a:cubicBezTo>
                  <a:cubicBezTo>
                    <a:pt x="4210939" y="635"/>
                    <a:pt x="2124583" y="635"/>
                    <a:pt x="38227" y="0"/>
                  </a:cubicBezTo>
                  <a:cubicBezTo>
                    <a:pt x="9906" y="0"/>
                    <a:pt x="254" y="3429"/>
                    <a:pt x="254" y="35814"/>
                  </a:cubicBezTo>
                  <a:cubicBezTo>
                    <a:pt x="1016" y="3441066"/>
                    <a:pt x="1016" y="6846317"/>
                    <a:pt x="0" y="10251441"/>
                  </a:cubicBezTo>
                  <a:close/>
                </a:path>
              </a:pathLst>
            </a:custGeom>
            <a:blipFill>
              <a:blip r:embed="rId2"/>
              <a:stretch>
                <a:fillRect l="-25341" t="0" r="-54009" b="0"/>
              </a:stretch>
            </a:blipFill>
          </p:spPr>
        </p:sp>
      </p:grpSp>
      <p:grpSp>
        <p:nvGrpSpPr>
          <p:cNvPr name="Group 4" id="4"/>
          <p:cNvGrpSpPr/>
          <p:nvPr/>
        </p:nvGrpSpPr>
        <p:grpSpPr>
          <a:xfrm rot="6163245">
            <a:off x="4745887" y="4239632"/>
            <a:ext cx="10940656" cy="1456467"/>
            <a:chOff x="0" y="0"/>
            <a:chExt cx="3991181" cy="531323"/>
          </a:xfrm>
        </p:grpSpPr>
        <p:sp>
          <p:nvSpPr>
            <p:cNvPr name="Freeform 5" id="5"/>
            <p:cNvSpPr/>
            <p:nvPr/>
          </p:nvSpPr>
          <p:spPr>
            <a:xfrm flipH="false" flipV="false" rot="0">
              <a:off x="0" y="0"/>
              <a:ext cx="3991181" cy="531323"/>
            </a:xfrm>
            <a:custGeom>
              <a:avLst/>
              <a:gdLst/>
              <a:ahLst/>
              <a:cxnLst/>
              <a:rect r="r" b="b" t="t" l="l"/>
              <a:pathLst>
                <a:path h="531323" w="3991181">
                  <a:moveTo>
                    <a:pt x="0" y="0"/>
                  </a:moveTo>
                  <a:lnTo>
                    <a:pt x="3991181" y="0"/>
                  </a:lnTo>
                  <a:lnTo>
                    <a:pt x="3991181" y="531323"/>
                  </a:lnTo>
                  <a:lnTo>
                    <a:pt x="0" y="531323"/>
                  </a:lnTo>
                  <a:close/>
                </a:path>
              </a:pathLst>
            </a:custGeom>
            <a:solidFill>
              <a:srgbClr val="1B5B40"/>
            </a:solidFill>
          </p:spPr>
        </p:sp>
      </p:grpSp>
      <p:grpSp>
        <p:nvGrpSpPr>
          <p:cNvPr name="Group 6" id="6"/>
          <p:cNvGrpSpPr/>
          <p:nvPr/>
        </p:nvGrpSpPr>
        <p:grpSpPr>
          <a:xfrm rot="697143">
            <a:off x="-559618" y="9392419"/>
            <a:ext cx="11089805" cy="2143722"/>
            <a:chOff x="0" y="0"/>
            <a:chExt cx="4045591" cy="782036"/>
          </a:xfrm>
        </p:grpSpPr>
        <p:sp>
          <p:nvSpPr>
            <p:cNvPr name="Freeform 7" id="7"/>
            <p:cNvSpPr/>
            <p:nvPr/>
          </p:nvSpPr>
          <p:spPr>
            <a:xfrm flipH="false" flipV="false" rot="0">
              <a:off x="0" y="0"/>
              <a:ext cx="4045591" cy="782036"/>
            </a:xfrm>
            <a:custGeom>
              <a:avLst/>
              <a:gdLst/>
              <a:ahLst/>
              <a:cxnLst/>
              <a:rect r="r" b="b" t="t" l="l"/>
              <a:pathLst>
                <a:path h="782036" w="4045591">
                  <a:moveTo>
                    <a:pt x="0" y="0"/>
                  </a:moveTo>
                  <a:lnTo>
                    <a:pt x="4045591" y="0"/>
                  </a:lnTo>
                  <a:lnTo>
                    <a:pt x="4045591" y="782036"/>
                  </a:lnTo>
                  <a:lnTo>
                    <a:pt x="0" y="782036"/>
                  </a:lnTo>
                  <a:close/>
                </a:path>
              </a:pathLst>
            </a:custGeom>
            <a:solidFill>
              <a:srgbClr val="FFFFFF"/>
            </a:solidFill>
          </p:spPr>
        </p:sp>
      </p:grpSp>
      <p:sp>
        <p:nvSpPr>
          <p:cNvPr name="Freeform 8" id="8"/>
          <p:cNvSpPr/>
          <p:nvPr/>
        </p:nvSpPr>
        <p:spPr>
          <a:xfrm flipH="false" flipV="false" rot="0">
            <a:off x="178535" y="7744673"/>
            <a:ext cx="2368486" cy="288525"/>
          </a:xfrm>
          <a:custGeom>
            <a:avLst/>
            <a:gdLst/>
            <a:ahLst/>
            <a:cxnLst/>
            <a:rect r="r" b="b" t="t" l="l"/>
            <a:pathLst>
              <a:path h="288525" w="2368486">
                <a:moveTo>
                  <a:pt x="0" y="0"/>
                </a:moveTo>
                <a:lnTo>
                  <a:pt x="2368486" y="0"/>
                </a:lnTo>
                <a:lnTo>
                  <a:pt x="2368486" y="288524"/>
                </a:lnTo>
                <a:lnTo>
                  <a:pt x="0" y="2885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0" y="375397"/>
            <a:ext cx="3812607" cy="925016"/>
            <a:chOff x="0" y="0"/>
            <a:chExt cx="1390849" cy="337448"/>
          </a:xfrm>
        </p:grpSpPr>
        <p:sp>
          <p:nvSpPr>
            <p:cNvPr name="Freeform 10" id="10"/>
            <p:cNvSpPr/>
            <p:nvPr/>
          </p:nvSpPr>
          <p:spPr>
            <a:xfrm flipH="false" flipV="false" rot="0">
              <a:off x="0" y="0"/>
              <a:ext cx="1390849" cy="337448"/>
            </a:xfrm>
            <a:custGeom>
              <a:avLst/>
              <a:gdLst/>
              <a:ahLst/>
              <a:cxnLst/>
              <a:rect r="r" b="b" t="t" l="l"/>
              <a:pathLst>
                <a:path h="337448" w="1390849">
                  <a:moveTo>
                    <a:pt x="0" y="0"/>
                  </a:moveTo>
                  <a:lnTo>
                    <a:pt x="1390849" y="0"/>
                  </a:lnTo>
                  <a:lnTo>
                    <a:pt x="1390849" y="337448"/>
                  </a:lnTo>
                  <a:lnTo>
                    <a:pt x="0" y="337448"/>
                  </a:lnTo>
                  <a:close/>
                </a:path>
              </a:pathLst>
            </a:custGeom>
            <a:solidFill>
              <a:srgbClr val="FFD600"/>
            </a:solidFill>
          </p:spPr>
        </p:sp>
      </p:grpSp>
      <p:grpSp>
        <p:nvGrpSpPr>
          <p:cNvPr name="Group 11" id="11"/>
          <p:cNvGrpSpPr/>
          <p:nvPr/>
        </p:nvGrpSpPr>
        <p:grpSpPr>
          <a:xfrm rot="0">
            <a:off x="3812607" y="375397"/>
            <a:ext cx="926498" cy="92501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D600"/>
            </a:solidFill>
          </p:spPr>
        </p:sp>
      </p:grpSp>
      <p:sp>
        <p:nvSpPr>
          <p:cNvPr name="Freeform 13" id="13"/>
          <p:cNvSpPr/>
          <p:nvPr/>
        </p:nvSpPr>
        <p:spPr>
          <a:xfrm flipH="false" flipV="false" rot="0">
            <a:off x="5304300" y="5750720"/>
            <a:ext cx="1398854" cy="1482271"/>
          </a:xfrm>
          <a:custGeom>
            <a:avLst/>
            <a:gdLst/>
            <a:ahLst/>
            <a:cxnLst/>
            <a:rect r="r" b="b" t="t" l="l"/>
            <a:pathLst>
              <a:path h="1482271" w="1398854">
                <a:moveTo>
                  <a:pt x="0" y="0"/>
                </a:moveTo>
                <a:lnTo>
                  <a:pt x="1398854" y="0"/>
                </a:lnTo>
                <a:lnTo>
                  <a:pt x="1398854" y="1482271"/>
                </a:lnTo>
                <a:lnTo>
                  <a:pt x="0" y="1482271"/>
                </a:lnTo>
                <a:lnTo>
                  <a:pt x="0" y="0"/>
                </a:lnTo>
                <a:close/>
              </a:path>
            </a:pathLst>
          </a:custGeom>
          <a:blipFill>
            <a:blip r:embed="rId5"/>
            <a:stretch>
              <a:fillRect l="0" t="0" r="0" b="0"/>
            </a:stretch>
          </a:blipFill>
        </p:spPr>
      </p:sp>
      <p:sp>
        <p:nvSpPr>
          <p:cNvPr name="TextBox 14" id="14"/>
          <p:cNvSpPr txBox="true"/>
          <p:nvPr/>
        </p:nvSpPr>
        <p:spPr>
          <a:xfrm rot="0">
            <a:off x="178535" y="1285117"/>
            <a:ext cx="9603739" cy="1334479"/>
          </a:xfrm>
          <a:prstGeom prst="rect">
            <a:avLst/>
          </a:prstGeom>
        </p:spPr>
        <p:txBody>
          <a:bodyPr anchor="t" rtlCol="false" tIns="0" lIns="0" bIns="0" rIns="0">
            <a:spAutoFit/>
          </a:bodyPr>
          <a:lstStyle/>
          <a:p>
            <a:pPr algn="l">
              <a:lnSpc>
                <a:spcPts val="9396"/>
              </a:lnSpc>
            </a:pPr>
            <a:r>
              <a:rPr lang="en-US" sz="6711">
                <a:solidFill>
                  <a:srgbClr val="FFFFFF"/>
                </a:solidFill>
                <a:latin typeface="Agrandir"/>
              </a:rPr>
              <a:t>INTRODUCING:</a:t>
            </a:r>
          </a:p>
        </p:txBody>
      </p:sp>
      <p:sp>
        <p:nvSpPr>
          <p:cNvPr name="TextBox 15" id="15"/>
          <p:cNvSpPr txBox="true"/>
          <p:nvPr/>
        </p:nvSpPr>
        <p:spPr>
          <a:xfrm rot="0">
            <a:off x="178535" y="2962496"/>
            <a:ext cx="17080765" cy="1377949"/>
          </a:xfrm>
          <a:prstGeom prst="rect">
            <a:avLst/>
          </a:prstGeom>
        </p:spPr>
        <p:txBody>
          <a:bodyPr anchor="t" rtlCol="false" tIns="0" lIns="0" bIns="0" rIns="0">
            <a:spAutoFit/>
          </a:bodyPr>
          <a:lstStyle/>
          <a:p>
            <a:pPr algn="l">
              <a:lnSpc>
                <a:spcPts val="11200"/>
              </a:lnSpc>
            </a:pPr>
            <a:r>
              <a:rPr lang="en-US" sz="8000">
                <a:solidFill>
                  <a:srgbClr val="FFD600"/>
                </a:solidFill>
                <a:latin typeface="League Spartan"/>
              </a:rPr>
              <a:t>AN INTERACTIVE ANALYSIS</a:t>
            </a:r>
          </a:p>
        </p:txBody>
      </p:sp>
      <p:sp>
        <p:nvSpPr>
          <p:cNvPr name="TextBox 16" id="16"/>
          <p:cNvSpPr txBox="true"/>
          <p:nvPr/>
        </p:nvSpPr>
        <p:spPr>
          <a:xfrm rot="0">
            <a:off x="178535" y="4312623"/>
            <a:ext cx="16877376" cy="2920369"/>
          </a:xfrm>
          <a:prstGeom prst="rect">
            <a:avLst/>
          </a:prstGeom>
        </p:spPr>
        <p:txBody>
          <a:bodyPr anchor="t" rtlCol="false" tIns="0" lIns="0" bIns="0" rIns="0">
            <a:spAutoFit/>
          </a:bodyPr>
          <a:lstStyle/>
          <a:p>
            <a:pPr algn="l">
              <a:lnSpc>
                <a:spcPts val="11759"/>
              </a:lnSpc>
            </a:pPr>
            <a:r>
              <a:rPr lang="en-US" sz="8399">
                <a:solidFill>
                  <a:srgbClr val="FFD600"/>
                </a:solidFill>
                <a:latin typeface="League Spartan"/>
              </a:rPr>
              <a:t>OF MIAMI’S HOUSING MARKET</a:t>
            </a:r>
          </a:p>
        </p:txBody>
      </p:sp>
      <p:sp>
        <p:nvSpPr>
          <p:cNvPr name="TextBox 17" id="17"/>
          <p:cNvSpPr txBox="true"/>
          <p:nvPr/>
        </p:nvSpPr>
        <p:spPr>
          <a:xfrm rot="0">
            <a:off x="9061542" y="8621078"/>
            <a:ext cx="9849343" cy="1293495"/>
          </a:xfrm>
          <a:prstGeom prst="rect">
            <a:avLst/>
          </a:prstGeom>
        </p:spPr>
        <p:txBody>
          <a:bodyPr anchor="t" rtlCol="false" tIns="0" lIns="0" bIns="0" rIns="0">
            <a:spAutoFit/>
          </a:bodyPr>
          <a:lstStyle/>
          <a:p>
            <a:pPr algn="l">
              <a:lnSpc>
                <a:spcPts val="3390"/>
              </a:lnSpc>
            </a:pPr>
            <a:r>
              <a:rPr lang="en-US" sz="3000">
                <a:solidFill>
                  <a:srgbClr val="FFFFFF"/>
                </a:solidFill>
                <a:latin typeface="TT Norms Bold"/>
              </a:rPr>
              <a:t>In a world where downtime is more wishful thinking than reality, it’s essential that your home offers true tranquility, space, and comfort.​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3D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52659" y="832945"/>
            <a:ext cx="8528083" cy="8229600"/>
          </a:xfrm>
          <a:prstGeom prst="rect">
            <a:avLst/>
          </a:prstGeom>
        </p:spPr>
      </p:pic>
      <p:sp>
        <p:nvSpPr>
          <p:cNvPr name="TextBox 3" id="3"/>
          <p:cNvSpPr txBox="true"/>
          <p:nvPr/>
        </p:nvSpPr>
        <p:spPr>
          <a:xfrm rot="0">
            <a:off x="2481024" y="1278901"/>
            <a:ext cx="1332595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?Who doesn't dream of the perfect home? </a:t>
            </a:r>
          </a:p>
        </p:txBody>
      </p:sp>
      <p:sp>
        <p:nvSpPr>
          <p:cNvPr name="TextBox 4" id="4"/>
          <p:cNvSpPr txBox="true"/>
          <p:nvPr/>
        </p:nvSpPr>
        <p:spPr>
          <a:xfrm rot="0">
            <a:off x="3775698" y="3550731"/>
            <a:ext cx="14512302" cy="2411889"/>
          </a:xfrm>
          <a:prstGeom prst="rect">
            <a:avLst/>
          </a:prstGeom>
        </p:spPr>
        <p:txBody>
          <a:bodyPr anchor="t" rtlCol="false" tIns="0" lIns="0" bIns="0" rIns="0">
            <a:spAutoFit/>
          </a:bodyPr>
          <a:lstStyle/>
          <a:p>
            <a:pPr algn="ctr">
              <a:lnSpc>
                <a:spcPts val="6445"/>
              </a:lnSpc>
            </a:pPr>
            <a:r>
              <a:rPr lang="en-US" sz="4603">
                <a:solidFill>
                  <a:srgbClr val="FFFFFF"/>
                </a:solidFill>
                <a:latin typeface="Canva Sans"/>
              </a:rPr>
              <a:t>But what if you could unlock the secrets of the</a:t>
            </a:r>
          </a:p>
          <a:p>
            <a:pPr algn="ctr">
              <a:lnSpc>
                <a:spcPts val="6445"/>
              </a:lnSpc>
            </a:pPr>
            <a:r>
              <a:rPr lang="en-US" sz="4603">
                <a:solidFill>
                  <a:srgbClr val="FFFFFF"/>
                </a:solidFill>
                <a:latin typeface="Canva Sans"/>
              </a:rPr>
              <a:t> real estate market before investing?</a:t>
            </a:r>
          </a:p>
          <a:p>
            <a:pPr algn="ctr">
              <a:lnSpc>
                <a:spcPts val="6445"/>
              </a:lnSpc>
            </a:pPr>
          </a:p>
        </p:txBody>
      </p:sp>
      <p:sp>
        <p:nvSpPr>
          <p:cNvPr name="TextBox 5" id="5"/>
          <p:cNvSpPr txBox="true"/>
          <p:nvPr/>
        </p:nvSpPr>
        <p:spPr>
          <a:xfrm rot="0">
            <a:off x="0" y="7567635"/>
            <a:ext cx="18288000" cy="273494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Would knowing the inside track help you secure not just any property, but your dream property</a:t>
            </a:r>
          </a:p>
          <a:p>
            <a:pPr algn="ctr">
              <a:lnSpc>
                <a:spcPts val="727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3D2B"/>
        </a:solidFill>
      </p:bgPr>
    </p:bg>
    <p:spTree>
      <p:nvGrpSpPr>
        <p:cNvPr id="1" name=""/>
        <p:cNvGrpSpPr/>
        <p:nvPr/>
      </p:nvGrpSpPr>
      <p:grpSpPr>
        <a:xfrm>
          <a:off x="0" y="0"/>
          <a:ext cx="0" cy="0"/>
          <a:chOff x="0" y="0"/>
          <a:chExt cx="0" cy="0"/>
        </a:xfrm>
      </p:grpSpPr>
      <p:grpSp>
        <p:nvGrpSpPr>
          <p:cNvPr name="Group 2" id="2"/>
          <p:cNvGrpSpPr/>
          <p:nvPr/>
        </p:nvGrpSpPr>
        <p:grpSpPr>
          <a:xfrm rot="2913212">
            <a:off x="7292696" y="3910574"/>
            <a:ext cx="13914052" cy="1397921"/>
            <a:chOff x="0" y="0"/>
            <a:chExt cx="5075884" cy="509965"/>
          </a:xfrm>
        </p:grpSpPr>
        <p:sp>
          <p:nvSpPr>
            <p:cNvPr name="Freeform 3" id="3"/>
            <p:cNvSpPr/>
            <p:nvPr/>
          </p:nvSpPr>
          <p:spPr>
            <a:xfrm flipH="false" flipV="false" rot="0">
              <a:off x="0" y="0"/>
              <a:ext cx="5075884" cy="509965"/>
            </a:xfrm>
            <a:custGeom>
              <a:avLst/>
              <a:gdLst/>
              <a:ahLst/>
              <a:cxnLst/>
              <a:rect r="r" b="b" t="t" l="l"/>
              <a:pathLst>
                <a:path h="509965" w="5075884">
                  <a:moveTo>
                    <a:pt x="0" y="0"/>
                  </a:moveTo>
                  <a:lnTo>
                    <a:pt x="5075884" y="0"/>
                  </a:lnTo>
                  <a:lnTo>
                    <a:pt x="5075884" y="509965"/>
                  </a:lnTo>
                  <a:lnTo>
                    <a:pt x="0" y="509965"/>
                  </a:lnTo>
                  <a:close/>
                </a:path>
              </a:pathLst>
            </a:custGeom>
            <a:solidFill>
              <a:srgbClr val="1B5B40"/>
            </a:solidFill>
          </p:spPr>
        </p:sp>
      </p:grpSp>
      <p:grpSp>
        <p:nvGrpSpPr>
          <p:cNvPr name="Group 4" id="4"/>
          <p:cNvGrpSpPr/>
          <p:nvPr/>
        </p:nvGrpSpPr>
        <p:grpSpPr>
          <a:xfrm rot="558007">
            <a:off x="55050" y="-877820"/>
            <a:ext cx="13243763" cy="1994263"/>
            <a:chOff x="0" y="0"/>
            <a:chExt cx="4831361" cy="727513"/>
          </a:xfrm>
        </p:grpSpPr>
        <p:sp>
          <p:nvSpPr>
            <p:cNvPr name="Freeform 5" id="5"/>
            <p:cNvSpPr/>
            <p:nvPr/>
          </p:nvSpPr>
          <p:spPr>
            <a:xfrm flipH="false" flipV="false" rot="0">
              <a:off x="0" y="0"/>
              <a:ext cx="4831361" cy="727513"/>
            </a:xfrm>
            <a:custGeom>
              <a:avLst/>
              <a:gdLst/>
              <a:ahLst/>
              <a:cxnLst/>
              <a:rect r="r" b="b" t="t" l="l"/>
              <a:pathLst>
                <a:path h="727513" w="4831361">
                  <a:moveTo>
                    <a:pt x="0" y="0"/>
                  </a:moveTo>
                  <a:lnTo>
                    <a:pt x="4831361" y="0"/>
                  </a:lnTo>
                  <a:lnTo>
                    <a:pt x="4831361" y="727513"/>
                  </a:lnTo>
                  <a:lnTo>
                    <a:pt x="0" y="727513"/>
                  </a:lnTo>
                  <a:close/>
                </a:path>
              </a:pathLst>
            </a:custGeom>
            <a:solidFill>
              <a:srgbClr val="FFFFFF"/>
            </a:solidFill>
          </p:spPr>
        </p:sp>
      </p:grpSp>
      <p:sp>
        <p:nvSpPr>
          <p:cNvPr name="Freeform 6" id="6"/>
          <p:cNvSpPr/>
          <p:nvPr/>
        </p:nvSpPr>
        <p:spPr>
          <a:xfrm flipH="false" flipV="false" rot="0">
            <a:off x="16195488" y="8302969"/>
            <a:ext cx="1171124" cy="1227379"/>
          </a:xfrm>
          <a:custGeom>
            <a:avLst/>
            <a:gdLst/>
            <a:ahLst/>
            <a:cxnLst/>
            <a:rect r="r" b="b" t="t" l="l"/>
            <a:pathLst>
              <a:path h="1227379" w="1171124">
                <a:moveTo>
                  <a:pt x="0" y="0"/>
                </a:moveTo>
                <a:lnTo>
                  <a:pt x="1171124" y="0"/>
                </a:lnTo>
                <a:lnTo>
                  <a:pt x="1171124" y="1227379"/>
                </a:lnTo>
                <a:lnTo>
                  <a:pt x="0" y="1227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681578" y="9064871"/>
            <a:ext cx="2368486" cy="288525"/>
          </a:xfrm>
          <a:custGeom>
            <a:avLst/>
            <a:gdLst/>
            <a:ahLst/>
            <a:cxnLst/>
            <a:rect r="r" b="b" t="t" l="l"/>
            <a:pathLst>
              <a:path h="288525" w="2368486">
                <a:moveTo>
                  <a:pt x="0" y="0"/>
                </a:moveTo>
                <a:lnTo>
                  <a:pt x="2368486" y="0"/>
                </a:lnTo>
                <a:lnTo>
                  <a:pt x="2368486" y="288524"/>
                </a:lnTo>
                <a:lnTo>
                  <a:pt x="0" y="2885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10907583" y="0"/>
            <a:ext cx="7380417" cy="8302969"/>
            <a:chOff x="0" y="0"/>
            <a:chExt cx="5370413" cy="6041715"/>
          </a:xfrm>
        </p:grpSpPr>
        <p:sp>
          <p:nvSpPr>
            <p:cNvPr name="Freeform 9" id="9"/>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A3D376"/>
            </a:solidFill>
          </p:spPr>
        </p:sp>
        <p:sp>
          <p:nvSpPr>
            <p:cNvPr name="Freeform 10" id="10"/>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6"/>
              <a:stretch>
                <a:fillRect l="0" t="0" r="-99851" b="0"/>
              </a:stretch>
            </a:blipFill>
          </p:spPr>
        </p:sp>
      </p:grpSp>
      <p:sp>
        <p:nvSpPr>
          <p:cNvPr name="TextBox 11" id="11"/>
          <p:cNvSpPr txBox="true"/>
          <p:nvPr/>
        </p:nvSpPr>
        <p:spPr>
          <a:xfrm rot="0">
            <a:off x="16059589" y="8491720"/>
            <a:ext cx="1507065" cy="535051"/>
          </a:xfrm>
          <a:prstGeom prst="rect">
            <a:avLst/>
          </a:prstGeom>
        </p:spPr>
        <p:txBody>
          <a:bodyPr anchor="t" rtlCol="false" tIns="0" lIns="0" bIns="0" rIns="0">
            <a:spAutoFit/>
          </a:bodyPr>
          <a:lstStyle/>
          <a:p>
            <a:pPr algn="ctr">
              <a:lnSpc>
                <a:spcPts val="3841"/>
              </a:lnSpc>
            </a:pPr>
            <a:r>
              <a:rPr lang="en-US" sz="3399">
                <a:solidFill>
                  <a:srgbClr val="123D2B"/>
                </a:solidFill>
                <a:latin typeface="Poppins Bold"/>
              </a:rPr>
              <a:t>02</a:t>
            </a:r>
          </a:p>
        </p:txBody>
      </p:sp>
      <p:sp>
        <p:nvSpPr>
          <p:cNvPr name="TextBox 12" id="12"/>
          <p:cNvSpPr txBox="true"/>
          <p:nvPr/>
        </p:nvSpPr>
        <p:spPr>
          <a:xfrm rot="0">
            <a:off x="1028700" y="1117507"/>
            <a:ext cx="7568835" cy="863600"/>
          </a:xfrm>
          <a:prstGeom prst="rect">
            <a:avLst/>
          </a:prstGeom>
        </p:spPr>
        <p:txBody>
          <a:bodyPr anchor="t" rtlCol="false" tIns="0" lIns="0" bIns="0" rIns="0">
            <a:spAutoFit/>
          </a:bodyPr>
          <a:lstStyle/>
          <a:p>
            <a:pPr algn="l">
              <a:lnSpc>
                <a:spcPts val="7000"/>
              </a:lnSpc>
            </a:pPr>
            <a:r>
              <a:rPr lang="en-US" sz="5000">
                <a:solidFill>
                  <a:srgbClr val="FFD600"/>
                </a:solidFill>
                <a:latin typeface="League Spartan"/>
              </a:rPr>
              <a:t>INTRODUCTION:</a:t>
            </a:r>
          </a:p>
        </p:txBody>
      </p:sp>
      <p:sp>
        <p:nvSpPr>
          <p:cNvPr name="TextBox 13" id="13"/>
          <p:cNvSpPr txBox="true"/>
          <p:nvPr/>
        </p:nvSpPr>
        <p:spPr>
          <a:xfrm rot="0">
            <a:off x="1594785" y="2381157"/>
            <a:ext cx="7606365"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OUR PURPOSE</a:t>
            </a:r>
          </a:p>
        </p:txBody>
      </p:sp>
      <p:sp>
        <p:nvSpPr>
          <p:cNvPr name="TextBox 14" id="14"/>
          <p:cNvSpPr txBox="true"/>
          <p:nvPr/>
        </p:nvSpPr>
        <p:spPr>
          <a:xfrm rot="0">
            <a:off x="1028700" y="2478640"/>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1.</a:t>
            </a:r>
          </a:p>
        </p:txBody>
      </p:sp>
      <p:sp>
        <p:nvSpPr>
          <p:cNvPr name="TextBox 15" id="15"/>
          <p:cNvSpPr txBox="true"/>
          <p:nvPr/>
        </p:nvSpPr>
        <p:spPr>
          <a:xfrm rot="0">
            <a:off x="1594785" y="3398247"/>
            <a:ext cx="10360422" cy="864870"/>
          </a:xfrm>
          <a:prstGeom prst="rect">
            <a:avLst/>
          </a:prstGeom>
        </p:spPr>
        <p:txBody>
          <a:bodyPr anchor="t" rtlCol="false" tIns="0" lIns="0" bIns="0" rIns="0">
            <a:spAutoFit/>
          </a:bodyPr>
          <a:lstStyle/>
          <a:p>
            <a:pPr algn="just">
              <a:lnSpc>
                <a:spcPts val="3390"/>
              </a:lnSpc>
            </a:pPr>
            <a:r>
              <a:rPr lang="en-US" sz="3000">
                <a:solidFill>
                  <a:srgbClr val="FFFFFF"/>
                </a:solidFill>
                <a:latin typeface="TT Norms"/>
              </a:rPr>
              <a:t>Explore the impact of property features and location on sale prices in the Miami housing market.</a:t>
            </a:r>
          </a:p>
        </p:txBody>
      </p:sp>
      <p:sp>
        <p:nvSpPr>
          <p:cNvPr name="TextBox 16" id="16"/>
          <p:cNvSpPr txBox="true"/>
          <p:nvPr/>
        </p:nvSpPr>
        <p:spPr>
          <a:xfrm rot="0">
            <a:off x="1594785" y="4663167"/>
            <a:ext cx="7606365"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Data Overview:</a:t>
            </a:r>
          </a:p>
        </p:txBody>
      </p:sp>
      <p:sp>
        <p:nvSpPr>
          <p:cNvPr name="TextBox 17" id="17"/>
          <p:cNvSpPr txBox="true"/>
          <p:nvPr/>
        </p:nvSpPr>
        <p:spPr>
          <a:xfrm rot="0">
            <a:off x="1028700" y="4663167"/>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2.</a:t>
            </a:r>
          </a:p>
        </p:txBody>
      </p:sp>
      <p:sp>
        <p:nvSpPr>
          <p:cNvPr name="TextBox 18" id="18"/>
          <p:cNvSpPr txBox="true"/>
          <p:nvPr/>
        </p:nvSpPr>
        <p:spPr>
          <a:xfrm rot="0">
            <a:off x="1594785" y="5450903"/>
            <a:ext cx="10360422" cy="2150745"/>
          </a:xfrm>
          <a:prstGeom prst="rect">
            <a:avLst/>
          </a:prstGeom>
        </p:spPr>
        <p:txBody>
          <a:bodyPr anchor="t" rtlCol="false" tIns="0" lIns="0" bIns="0" rIns="0">
            <a:spAutoFit/>
          </a:bodyPr>
          <a:lstStyle/>
          <a:p>
            <a:pPr algn="just">
              <a:lnSpc>
                <a:spcPts val="3390"/>
              </a:lnSpc>
            </a:pPr>
            <a:r>
              <a:rPr lang="en-US" sz="3000">
                <a:solidFill>
                  <a:srgbClr val="FFFFFF"/>
                </a:solidFill>
                <a:latin typeface="TT Norms"/>
              </a:rPr>
              <a:t>Analysis based on specific features of 13,932 properties sold in 2016, including structure quality, proximity to points of interest, and special features.​</a:t>
            </a:r>
          </a:p>
          <a:p>
            <a:pPr algn="just">
              <a:lnSpc>
                <a:spcPts val="3390"/>
              </a:lnSpc>
            </a:pPr>
            <a:r>
              <a:rPr lang="en-US" sz="3000">
                <a:solidFill>
                  <a:srgbClr val="FFFFFF"/>
                </a:solidFill>
                <a:latin typeface="Poppins"/>
              </a:rPr>
              <a:t>​</a:t>
            </a:r>
          </a:p>
          <a:p>
            <a:pPr algn="just">
              <a:lnSpc>
                <a:spcPts val="3390"/>
              </a:lnSpc>
            </a:pPr>
          </a:p>
        </p:txBody>
      </p:sp>
      <p:sp>
        <p:nvSpPr>
          <p:cNvPr name="TextBox 19" id="19"/>
          <p:cNvSpPr txBox="true"/>
          <p:nvPr/>
        </p:nvSpPr>
        <p:spPr>
          <a:xfrm rot="0">
            <a:off x="1594785" y="7303770"/>
            <a:ext cx="7606365"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Our Contributors:</a:t>
            </a:r>
          </a:p>
        </p:txBody>
      </p:sp>
      <p:sp>
        <p:nvSpPr>
          <p:cNvPr name="TextBox 20" id="20"/>
          <p:cNvSpPr txBox="true"/>
          <p:nvPr/>
        </p:nvSpPr>
        <p:spPr>
          <a:xfrm rot="0">
            <a:off x="1028700" y="7303770"/>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3.</a:t>
            </a:r>
          </a:p>
        </p:txBody>
      </p:sp>
      <p:sp>
        <p:nvSpPr>
          <p:cNvPr name="TextBox 21" id="21"/>
          <p:cNvSpPr txBox="true"/>
          <p:nvPr/>
        </p:nvSpPr>
        <p:spPr>
          <a:xfrm rot="0">
            <a:off x="1496721" y="8128127"/>
            <a:ext cx="10360422" cy="1722120"/>
          </a:xfrm>
          <a:prstGeom prst="rect">
            <a:avLst/>
          </a:prstGeom>
        </p:spPr>
        <p:txBody>
          <a:bodyPr anchor="t" rtlCol="false" tIns="0" lIns="0" bIns="0" rIns="0">
            <a:spAutoFit/>
          </a:bodyPr>
          <a:lstStyle/>
          <a:p>
            <a:pPr algn="just" marL="647700" indent="-323850" lvl="1">
              <a:lnSpc>
                <a:spcPts val="3390"/>
              </a:lnSpc>
              <a:buFont typeface="Arial"/>
              <a:buChar char="•"/>
            </a:pPr>
            <a:r>
              <a:rPr lang="en-US" sz="3000">
                <a:solidFill>
                  <a:srgbClr val="FFFFFF"/>
                </a:solidFill>
                <a:latin typeface="TT Norms"/>
              </a:rPr>
              <a:t>Karen Batista</a:t>
            </a:r>
          </a:p>
          <a:p>
            <a:pPr algn="just" marL="647700" indent="-323850" lvl="1">
              <a:lnSpc>
                <a:spcPts val="3390"/>
              </a:lnSpc>
              <a:buFont typeface="Arial"/>
              <a:buChar char="•"/>
            </a:pPr>
            <a:r>
              <a:rPr lang="en-US" sz="3000">
                <a:solidFill>
                  <a:srgbClr val="FFFFFF"/>
                </a:solidFill>
                <a:latin typeface="TT Norms"/>
              </a:rPr>
              <a:t>Grace Martinez</a:t>
            </a:r>
          </a:p>
          <a:p>
            <a:pPr algn="just" marL="647700" indent="-323850" lvl="1">
              <a:lnSpc>
                <a:spcPts val="3390"/>
              </a:lnSpc>
              <a:buFont typeface="Arial"/>
              <a:buChar char="•"/>
            </a:pPr>
            <a:r>
              <a:rPr lang="en-US" sz="3000">
                <a:solidFill>
                  <a:srgbClr val="FFFFFF"/>
                </a:solidFill>
                <a:latin typeface="TT Norms"/>
              </a:rPr>
              <a:t>Rene Mazuela</a:t>
            </a:r>
          </a:p>
          <a:p>
            <a:pPr algn="just" marL="647700" indent="-323850" lvl="1">
              <a:lnSpc>
                <a:spcPts val="3390"/>
              </a:lnSpc>
              <a:buFont typeface="Arial"/>
              <a:buChar char="•"/>
            </a:pPr>
            <a:r>
              <a:rPr lang="en-US" sz="3000">
                <a:solidFill>
                  <a:srgbClr val="FFFFFF"/>
                </a:solidFill>
                <a:latin typeface="TT Norms"/>
              </a:rPr>
              <a:t>Alicia Ramos Perez</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3D2B"/>
        </a:solidFill>
      </p:bgPr>
    </p:bg>
    <p:spTree>
      <p:nvGrpSpPr>
        <p:cNvPr id="1" name=""/>
        <p:cNvGrpSpPr/>
        <p:nvPr/>
      </p:nvGrpSpPr>
      <p:grpSpPr>
        <a:xfrm>
          <a:off x="0" y="0"/>
          <a:ext cx="0" cy="0"/>
          <a:chOff x="0" y="0"/>
          <a:chExt cx="0" cy="0"/>
        </a:xfrm>
      </p:grpSpPr>
      <p:sp>
        <p:nvSpPr>
          <p:cNvPr name="Freeform 2" id="2"/>
          <p:cNvSpPr/>
          <p:nvPr/>
        </p:nvSpPr>
        <p:spPr>
          <a:xfrm flipH="false" flipV="false" rot="0">
            <a:off x="16195488" y="8302969"/>
            <a:ext cx="1171124" cy="1227379"/>
          </a:xfrm>
          <a:custGeom>
            <a:avLst/>
            <a:gdLst/>
            <a:ahLst/>
            <a:cxnLst/>
            <a:rect r="r" b="b" t="t" l="l"/>
            <a:pathLst>
              <a:path h="1227379" w="1171124">
                <a:moveTo>
                  <a:pt x="0" y="0"/>
                </a:moveTo>
                <a:lnTo>
                  <a:pt x="1171124" y="0"/>
                </a:lnTo>
                <a:lnTo>
                  <a:pt x="1171124" y="1227379"/>
                </a:lnTo>
                <a:lnTo>
                  <a:pt x="0" y="1227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81578" y="9064871"/>
            <a:ext cx="2368486" cy="288525"/>
          </a:xfrm>
          <a:custGeom>
            <a:avLst/>
            <a:gdLst/>
            <a:ahLst/>
            <a:cxnLst/>
            <a:rect r="r" b="b" t="t" l="l"/>
            <a:pathLst>
              <a:path h="288525" w="2368486">
                <a:moveTo>
                  <a:pt x="0" y="0"/>
                </a:moveTo>
                <a:lnTo>
                  <a:pt x="2368486" y="0"/>
                </a:lnTo>
                <a:lnTo>
                  <a:pt x="2368486" y="288524"/>
                </a:lnTo>
                <a:lnTo>
                  <a:pt x="0" y="2885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4490" y="2419818"/>
            <a:ext cx="1840057" cy="1821656"/>
          </a:xfrm>
          <a:custGeom>
            <a:avLst/>
            <a:gdLst/>
            <a:ahLst/>
            <a:cxnLst/>
            <a:rect r="r" b="b" t="t" l="l"/>
            <a:pathLst>
              <a:path h="1821656" w="1840057">
                <a:moveTo>
                  <a:pt x="0" y="0"/>
                </a:moveTo>
                <a:lnTo>
                  <a:pt x="1840057" y="0"/>
                </a:lnTo>
                <a:lnTo>
                  <a:pt x="1840057" y="1821656"/>
                </a:lnTo>
                <a:lnTo>
                  <a:pt x="0" y="1821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6832126"/>
            <a:ext cx="1551637" cy="1628626"/>
          </a:xfrm>
          <a:custGeom>
            <a:avLst/>
            <a:gdLst/>
            <a:ahLst/>
            <a:cxnLst/>
            <a:rect r="r" b="b" t="t" l="l"/>
            <a:pathLst>
              <a:path h="1628626" w="1551637">
                <a:moveTo>
                  <a:pt x="0" y="0"/>
                </a:moveTo>
                <a:lnTo>
                  <a:pt x="1551637" y="0"/>
                </a:lnTo>
                <a:lnTo>
                  <a:pt x="1551637" y="1628626"/>
                </a:lnTo>
                <a:lnTo>
                  <a:pt x="0" y="1628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84490" y="4864741"/>
            <a:ext cx="1840057" cy="1348260"/>
          </a:xfrm>
          <a:custGeom>
            <a:avLst/>
            <a:gdLst/>
            <a:ahLst/>
            <a:cxnLst/>
            <a:rect r="r" b="b" t="t" l="l"/>
            <a:pathLst>
              <a:path h="1348260" w="1840057">
                <a:moveTo>
                  <a:pt x="0" y="0"/>
                </a:moveTo>
                <a:lnTo>
                  <a:pt x="1840057" y="0"/>
                </a:lnTo>
                <a:lnTo>
                  <a:pt x="1840057" y="1348260"/>
                </a:lnTo>
                <a:lnTo>
                  <a:pt x="0" y="13482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028700" y="552917"/>
            <a:ext cx="7929782" cy="1019176"/>
          </a:xfrm>
          <a:prstGeom prst="rect">
            <a:avLst/>
          </a:prstGeom>
        </p:spPr>
        <p:txBody>
          <a:bodyPr anchor="t" rtlCol="false" tIns="0" lIns="0" bIns="0" rIns="0">
            <a:spAutoFit/>
          </a:bodyPr>
          <a:lstStyle/>
          <a:p>
            <a:pPr algn="l">
              <a:lnSpc>
                <a:spcPts val="8399"/>
              </a:lnSpc>
            </a:pPr>
            <a:r>
              <a:rPr lang="en-US" sz="5999">
                <a:solidFill>
                  <a:srgbClr val="FFD600"/>
                </a:solidFill>
                <a:latin typeface="League Spartan"/>
              </a:rPr>
              <a:t> INSIGHTS</a:t>
            </a:r>
          </a:p>
        </p:txBody>
      </p:sp>
      <p:sp>
        <p:nvSpPr>
          <p:cNvPr name="TextBox 8" id="8"/>
          <p:cNvSpPr txBox="true"/>
          <p:nvPr/>
        </p:nvSpPr>
        <p:spPr>
          <a:xfrm rot="0">
            <a:off x="16059589" y="8491720"/>
            <a:ext cx="1507065" cy="535051"/>
          </a:xfrm>
          <a:prstGeom prst="rect">
            <a:avLst/>
          </a:prstGeom>
        </p:spPr>
        <p:txBody>
          <a:bodyPr anchor="t" rtlCol="false" tIns="0" lIns="0" bIns="0" rIns="0">
            <a:spAutoFit/>
          </a:bodyPr>
          <a:lstStyle/>
          <a:p>
            <a:pPr algn="ctr">
              <a:lnSpc>
                <a:spcPts val="3841"/>
              </a:lnSpc>
            </a:pPr>
            <a:r>
              <a:rPr lang="en-US" sz="3399">
                <a:solidFill>
                  <a:srgbClr val="123D2B"/>
                </a:solidFill>
                <a:latin typeface="Poppins Bold"/>
              </a:rPr>
              <a:t>03</a:t>
            </a:r>
          </a:p>
        </p:txBody>
      </p:sp>
      <p:sp>
        <p:nvSpPr>
          <p:cNvPr name="TextBox 9" id="9"/>
          <p:cNvSpPr txBox="true"/>
          <p:nvPr/>
        </p:nvSpPr>
        <p:spPr>
          <a:xfrm rot="0">
            <a:off x="3235631" y="2410293"/>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1.</a:t>
            </a:r>
          </a:p>
        </p:txBody>
      </p:sp>
      <p:sp>
        <p:nvSpPr>
          <p:cNvPr name="TextBox 10" id="10"/>
          <p:cNvSpPr txBox="true"/>
          <p:nvPr/>
        </p:nvSpPr>
        <p:spPr>
          <a:xfrm rot="0">
            <a:off x="3909027" y="2465776"/>
            <a:ext cx="13457584" cy="864870"/>
          </a:xfrm>
          <a:prstGeom prst="rect">
            <a:avLst/>
          </a:prstGeom>
        </p:spPr>
        <p:txBody>
          <a:bodyPr anchor="t" rtlCol="false" tIns="0" lIns="0" bIns="0" rIns="0">
            <a:spAutoFit/>
          </a:bodyPr>
          <a:lstStyle/>
          <a:p>
            <a:pPr algn="just">
              <a:lnSpc>
                <a:spcPts val="3390"/>
              </a:lnSpc>
            </a:pPr>
            <a:r>
              <a:rPr lang="en-US" sz="3000">
                <a:solidFill>
                  <a:srgbClr val="FFFFFF"/>
                </a:solidFill>
                <a:latin typeface="TT Norms"/>
              </a:rPr>
              <a:t>Average Sale Price by Structure Quality: Indicates how higher quality properties generally command higher prices.</a:t>
            </a:r>
          </a:p>
        </p:txBody>
      </p:sp>
      <p:sp>
        <p:nvSpPr>
          <p:cNvPr name="TextBox 11" id="11"/>
          <p:cNvSpPr txBox="true"/>
          <p:nvPr/>
        </p:nvSpPr>
        <p:spPr>
          <a:xfrm rot="0">
            <a:off x="3235631" y="4085334"/>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2.</a:t>
            </a:r>
          </a:p>
        </p:txBody>
      </p:sp>
      <p:sp>
        <p:nvSpPr>
          <p:cNvPr name="TextBox 12" id="12"/>
          <p:cNvSpPr txBox="true"/>
          <p:nvPr/>
        </p:nvSpPr>
        <p:spPr>
          <a:xfrm rot="0">
            <a:off x="3909027" y="4034343"/>
            <a:ext cx="13457584" cy="1293495"/>
          </a:xfrm>
          <a:prstGeom prst="rect">
            <a:avLst/>
          </a:prstGeom>
        </p:spPr>
        <p:txBody>
          <a:bodyPr anchor="t" rtlCol="false" tIns="0" lIns="0" bIns="0" rIns="0">
            <a:spAutoFit/>
          </a:bodyPr>
          <a:lstStyle/>
          <a:p>
            <a:pPr algn="just">
              <a:lnSpc>
                <a:spcPts val="3390"/>
              </a:lnSpc>
            </a:pPr>
            <a:r>
              <a:rPr lang="en-US" sz="3000">
                <a:solidFill>
                  <a:srgbClr val="FFFFFF"/>
                </a:solidFill>
                <a:latin typeface="TT Norms"/>
              </a:rPr>
              <a:t>Correlation Between Sale Price and Special Features (gardens, pools, garages, etc.): Highlight the moderate correlation and its implications for property valuation.</a:t>
            </a:r>
          </a:p>
        </p:txBody>
      </p:sp>
      <p:sp>
        <p:nvSpPr>
          <p:cNvPr name="TextBox 13" id="13"/>
          <p:cNvSpPr txBox="true"/>
          <p:nvPr/>
        </p:nvSpPr>
        <p:spPr>
          <a:xfrm rot="0">
            <a:off x="3909027" y="6004113"/>
            <a:ext cx="13457584" cy="864870"/>
          </a:xfrm>
          <a:prstGeom prst="rect">
            <a:avLst/>
          </a:prstGeom>
        </p:spPr>
        <p:txBody>
          <a:bodyPr anchor="t" rtlCol="false" tIns="0" lIns="0" bIns="0" rIns="0">
            <a:spAutoFit/>
          </a:bodyPr>
          <a:lstStyle/>
          <a:p>
            <a:pPr algn="just">
              <a:lnSpc>
                <a:spcPts val="3390"/>
              </a:lnSpc>
            </a:pPr>
            <a:r>
              <a:rPr lang="en-US" sz="3000">
                <a:solidFill>
                  <a:srgbClr val="FFFFFF"/>
                </a:solidFill>
                <a:latin typeface="TT Norms"/>
              </a:rPr>
              <a:t>Relationship between sale price and distances to points of interest: To determine price average.</a:t>
            </a:r>
          </a:p>
        </p:txBody>
      </p:sp>
      <p:sp>
        <p:nvSpPr>
          <p:cNvPr name="TextBox 14" id="14"/>
          <p:cNvSpPr txBox="true"/>
          <p:nvPr/>
        </p:nvSpPr>
        <p:spPr>
          <a:xfrm rot="0">
            <a:off x="3235631" y="5919649"/>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3.</a:t>
            </a:r>
          </a:p>
        </p:txBody>
      </p:sp>
      <p:sp>
        <p:nvSpPr>
          <p:cNvPr name="TextBox 15" id="15"/>
          <p:cNvSpPr txBox="true"/>
          <p:nvPr/>
        </p:nvSpPr>
        <p:spPr>
          <a:xfrm rot="0">
            <a:off x="3909027" y="7374053"/>
            <a:ext cx="13457584" cy="864870"/>
          </a:xfrm>
          <a:prstGeom prst="rect">
            <a:avLst/>
          </a:prstGeom>
        </p:spPr>
        <p:txBody>
          <a:bodyPr anchor="t" rtlCol="false" tIns="0" lIns="0" bIns="0" rIns="0">
            <a:spAutoFit/>
          </a:bodyPr>
          <a:lstStyle/>
          <a:p>
            <a:pPr algn="just">
              <a:lnSpc>
                <a:spcPts val="3390"/>
              </a:lnSpc>
            </a:pPr>
            <a:r>
              <a:rPr lang="en-US" sz="3000">
                <a:solidFill>
                  <a:srgbClr val="FFFFFF"/>
                </a:solidFill>
                <a:latin typeface="TT Norms"/>
              </a:rPr>
              <a:t>Imagine a space that goes beyond the traditional. A space that grows with your goals. A place that empowers. A partner in your vision.</a:t>
            </a:r>
          </a:p>
        </p:txBody>
      </p:sp>
      <p:grpSp>
        <p:nvGrpSpPr>
          <p:cNvPr name="Group 16" id="16"/>
          <p:cNvGrpSpPr/>
          <p:nvPr/>
        </p:nvGrpSpPr>
        <p:grpSpPr>
          <a:xfrm rot="558007">
            <a:off x="8739955" y="-765189"/>
            <a:ext cx="9816605" cy="1459959"/>
            <a:chOff x="0" y="0"/>
            <a:chExt cx="3581124" cy="532597"/>
          </a:xfrm>
        </p:grpSpPr>
        <p:sp>
          <p:nvSpPr>
            <p:cNvPr name="Freeform 17" id="17"/>
            <p:cNvSpPr/>
            <p:nvPr/>
          </p:nvSpPr>
          <p:spPr>
            <a:xfrm flipH="false" flipV="false" rot="0">
              <a:off x="0" y="0"/>
              <a:ext cx="3581124" cy="532597"/>
            </a:xfrm>
            <a:custGeom>
              <a:avLst/>
              <a:gdLst/>
              <a:ahLst/>
              <a:cxnLst/>
              <a:rect r="r" b="b" t="t" l="l"/>
              <a:pathLst>
                <a:path h="532597" w="3581124">
                  <a:moveTo>
                    <a:pt x="0" y="0"/>
                  </a:moveTo>
                  <a:lnTo>
                    <a:pt x="3581124" y="0"/>
                  </a:lnTo>
                  <a:lnTo>
                    <a:pt x="3581124" y="532597"/>
                  </a:lnTo>
                  <a:lnTo>
                    <a:pt x="0" y="532597"/>
                  </a:lnTo>
                  <a:close/>
                </a:path>
              </a:pathLst>
            </a:custGeom>
            <a:solidFill>
              <a:srgbClr val="FFFFFF"/>
            </a:solidFill>
          </p:spPr>
        </p:sp>
      </p:grpSp>
      <p:grpSp>
        <p:nvGrpSpPr>
          <p:cNvPr name="Group 18" id="18"/>
          <p:cNvGrpSpPr/>
          <p:nvPr/>
        </p:nvGrpSpPr>
        <p:grpSpPr>
          <a:xfrm rot="558007">
            <a:off x="3768914" y="336577"/>
            <a:ext cx="15755453" cy="875570"/>
            <a:chOff x="0" y="0"/>
            <a:chExt cx="5747632" cy="319410"/>
          </a:xfrm>
        </p:grpSpPr>
        <p:sp>
          <p:nvSpPr>
            <p:cNvPr name="Freeform 19" id="19"/>
            <p:cNvSpPr/>
            <p:nvPr/>
          </p:nvSpPr>
          <p:spPr>
            <a:xfrm flipH="false" flipV="false" rot="0">
              <a:off x="0" y="0"/>
              <a:ext cx="5747632" cy="319410"/>
            </a:xfrm>
            <a:custGeom>
              <a:avLst/>
              <a:gdLst/>
              <a:ahLst/>
              <a:cxnLst/>
              <a:rect r="r" b="b" t="t" l="l"/>
              <a:pathLst>
                <a:path h="319410" w="5747632">
                  <a:moveTo>
                    <a:pt x="0" y="0"/>
                  </a:moveTo>
                  <a:lnTo>
                    <a:pt x="5747632" y="0"/>
                  </a:lnTo>
                  <a:lnTo>
                    <a:pt x="5747632" y="319410"/>
                  </a:lnTo>
                  <a:lnTo>
                    <a:pt x="0" y="319410"/>
                  </a:lnTo>
                  <a:close/>
                </a:path>
              </a:pathLst>
            </a:custGeom>
            <a:solidFill>
              <a:srgbClr val="1B5B40"/>
            </a:solidFill>
          </p:spPr>
        </p:sp>
      </p:grpSp>
      <p:grpSp>
        <p:nvGrpSpPr>
          <p:cNvPr name="Group 20" id="20"/>
          <p:cNvGrpSpPr/>
          <p:nvPr/>
        </p:nvGrpSpPr>
        <p:grpSpPr>
          <a:xfrm rot="-10241992">
            <a:off x="-554282" y="9855804"/>
            <a:ext cx="6325454" cy="1324883"/>
            <a:chOff x="0" y="0"/>
            <a:chExt cx="2307543" cy="483321"/>
          </a:xfrm>
        </p:grpSpPr>
        <p:sp>
          <p:nvSpPr>
            <p:cNvPr name="Freeform 21" id="21"/>
            <p:cNvSpPr/>
            <p:nvPr/>
          </p:nvSpPr>
          <p:spPr>
            <a:xfrm flipH="false" flipV="false" rot="0">
              <a:off x="0" y="0"/>
              <a:ext cx="2307542" cy="483321"/>
            </a:xfrm>
            <a:custGeom>
              <a:avLst/>
              <a:gdLst/>
              <a:ahLst/>
              <a:cxnLst/>
              <a:rect r="r" b="b" t="t" l="l"/>
              <a:pathLst>
                <a:path h="483321" w="2307542">
                  <a:moveTo>
                    <a:pt x="0" y="0"/>
                  </a:moveTo>
                  <a:lnTo>
                    <a:pt x="2307542" y="0"/>
                  </a:lnTo>
                  <a:lnTo>
                    <a:pt x="2307542" y="483321"/>
                  </a:lnTo>
                  <a:lnTo>
                    <a:pt x="0" y="483321"/>
                  </a:lnTo>
                  <a:close/>
                </a:path>
              </a:pathLst>
            </a:custGeom>
            <a:solidFill>
              <a:srgbClr val="FFFFFF"/>
            </a:solidFill>
          </p:spPr>
        </p:sp>
      </p:grpSp>
      <p:grpSp>
        <p:nvGrpSpPr>
          <p:cNvPr name="Group 22" id="22"/>
          <p:cNvGrpSpPr/>
          <p:nvPr/>
        </p:nvGrpSpPr>
        <p:grpSpPr>
          <a:xfrm rot="-10241992">
            <a:off x="-557584" y="9401140"/>
            <a:ext cx="11090232" cy="875570"/>
            <a:chOff x="0" y="0"/>
            <a:chExt cx="4045747" cy="319410"/>
          </a:xfrm>
        </p:grpSpPr>
        <p:sp>
          <p:nvSpPr>
            <p:cNvPr name="Freeform 23" id="23"/>
            <p:cNvSpPr/>
            <p:nvPr/>
          </p:nvSpPr>
          <p:spPr>
            <a:xfrm flipH="false" flipV="false" rot="0">
              <a:off x="0" y="0"/>
              <a:ext cx="4045746" cy="319410"/>
            </a:xfrm>
            <a:custGeom>
              <a:avLst/>
              <a:gdLst/>
              <a:ahLst/>
              <a:cxnLst/>
              <a:rect r="r" b="b" t="t" l="l"/>
              <a:pathLst>
                <a:path h="319410" w="4045746">
                  <a:moveTo>
                    <a:pt x="0" y="0"/>
                  </a:moveTo>
                  <a:lnTo>
                    <a:pt x="4045746" y="0"/>
                  </a:lnTo>
                  <a:lnTo>
                    <a:pt x="4045746" y="319410"/>
                  </a:lnTo>
                  <a:lnTo>
                    <a:pt x="0" y="319410"/>
                  </a:lnTo>
                  <a:close/>
                </a:path>
              </a:pathLst>
            </a:custGeom>
            <a:solidFill>
              <a:srgbClr val="1B5B40"/>
            </a:solidFill>
          </p:spPr>
        </p:sp>
      </p:grpSp>
      <p:sp>
        <p:nvSpPr>
          <p:cNvPr name="TextBox 24" id="24"/>
          <p:cNvSpPr txBox="true"/>
          <p:nvPr/>
        </p:nvSpPr>
        <p:spPr>
          <a:xfrm rot="0">
            <a:off x="3235631" y="7345478"/>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3D2B"/>
        </a:solidFill>
      </p:bgPr>
    </p:bg>
    <p:spTree>
      <p:nvGrpSpPr>
        <p:cNvPr id="1" name=""/>
        <p:cNvGrpSpPr/>
        <p:nvPr/>
      </p:nvGrpSpPr>
      <p:grpSpPr>
        <a:xfrm>
          <a:off x="0" y="0"/>
          <a:ext cx="0" cy="0"/>
          <a:chOff x="0" y="0"/>
          <a:chExt cx="0" cy="0"/>
        </a:xfrm>
      </p:grpSpPr>
      <p:sp>
        <p:nvSpPr>
          <p:cNvPr name="Freeform 2" id="2"/>
          <p:cNvSpPr/>
          <p:nvPr/>
        </p:nvSpPr>
        <p:spPr>
          <a:xfrm flipH="false" flipV="false" rot="0">
            <a:off x="16195488" y="8302969"/>
            <a:ext cx="1171124" cy="1227379"/>
          </a:xfrm>
          <a:custGeom>
            <a:avLst/>
            <a:gdLst/>
            <a:ahLst/>
            <a:cxnLst/>
            <a:rect r="r" b="b" t="t" l="l"/>
            <a:pathLst>
              <a:path h="1227379" w="1171124">
                <a:moveTo>
                  <a:pt x="0" y="0"/>
                </a:moveTo>
                <a:lnTo>
                  <a:pt x="1171124" y="0"/>
                </a:lnTo>
                <a:lnTo>
                  <a:pt x="1171124" y="1227379"/>
                </a:lnTo>
                <a:lnTo>
                  <a:pt x="0" y="1227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81578" y="9064871"/>
            <a:ext cx="2368486" cy="288525"/>
          </a:xfrm>
          <a:custGeom>
            <a:avLst/>
            <a:gdLst/>
            <a:ahLst/>
            <a:cxnLst/>
            <a:rect r="r" b="b" t="t" l="l"/>
            <a:pathLst>
              <a:path h="288525" w="2368486">
                <a:moveTo>
                  <a:pt x="0" y="0"/>
                </a:moveTo>
                <a:lnTo>
                  <a:pt x="2368486" y="0"/>
                </a:lnTo>
                <a:lnTo>
                  <a:pt x="2368486" y="288524"/>
                </a:lnTo>
                <a:lnTo>
                  <a:pt x="0" y="2885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241992">
            <a:off x="-554282" y="9855804"/>
            <a:ext cx="6325454" cy="1324883"/>
            <a:chOff x="0" y="0"/>
            <a:chExt cx="2307543" cy="483321"/>
          </a:xfrm>
        </p:grpSpPr>
        <p:sp>
          <p:nvSpPr>
            <p:cNvPr name="Freeform 5" id="5"/>
            <p:cNvSpPr/>
            <p:nvPr/>
          </p:nvSpPr>
          <p:spPr>
            <a:xfrm flipH="false" flipV="false" rot="0">
              <a:off x="0" y="0"/>
              <a:ext cx="2307542" cy="483321"/>
            </a:xfrm>
            <a:custGeom>
              <a:avLst/>
              <a:gdLst/>
              <a:ahLst/>
              <a:cxnLst/>
              <a:rect r="r" b="b" t="t" l="l"/>
              <a:pathLst>
                <a:path h="483321" w="2307542">
                  <a:moveTo>
                    <a:pt x="0" y="0"/>
                  </a:moveTo>
                  <a:lnTo>
                    <a:pt x="2307542" y="0"/>
                  </a:lnTo>
                  <a:lnTo>
                    <a:pt x="2307542" y="483321"/>
                  </a:lnTo>
                  <a:lnTo>
                    <a:pt x="0" y="483321"/>
                  </a:lnTo>
                  <a:close/>
                </a:path>
              </a:pathLst>
            </a:custGeom>
            <a:solidFill>
              <a:srgbClr val="FFFFFF"/>
            </a:solidFill>
          </p:spPr>
        </p:sp>
      </p:grpSp>
      <p:grpSp>
        <p:nvGrpSpPr>
          <p:cNvPr name="Group 6" id="6"/>
          <p:cNvGrpSpPr/>
          <p:nvPr/>
        </p:nvGrpSpPr>
        <p:grpSpPr>
          <a:xfrm rot="-10241992">
            <a:off x="-557584" y="9401140"/>
            <a:ext cx="11090232" cy="875570"/>
            <a:chOff x="0" y="0"/>
            <a:chExt cx="4045747" cy="319410"/>
          </a:xfrm>
        </p:grpSpPr>
        <p:sp>
          <p:nvSpPr>
            <p:cNvPr name="Freeform 7" id="7"/>
            <p:cNvSpPr/>
            <p:nvPr/>
          </p:nvSpPr>
          <p:spPr>
            <a:xfrm flipH="false" flipV="false" rot="0">
              <a:off x="0" y="0"/>
              <a:ext cx="4045746" cy="319410"/>
            </a:xfrm>
            <a:custGeom>
              <a:avLst/>
              <a:gdLst/>
              <a:ahLst/>
              <a:cxnLst/>
              <a:rect r="r" b="b" t="t" l="l"/>
              <a:pathLst>
                <a:path h="319410" w="4045746">
                  <a:moveTo>
                    <a:pt x="0" y="0"/>
                  </a:moveTo>
                  <a:lnTo>
                    <a:pt x="4045746" y="0"/>
                  </a:lnTo>
                  <a:lnTo>
                    <a:pt x="4045746" y="319410"/>
                  </a:lnTo>
                  <a:lnTo>
                    <a:pt x="0" y="319410"/>
                  </a:lnTo>
                  <a:close/>
                </a:path>
              </a:pathLst>
            </a:custGeom>
            <a:solidFill>
              <a:srgbClr val="1B5B40"/>
            </a:solidFill>
          </p:spPr>
        </p:sp>
      </p:grpSp>
      <p:grpSp>
        <p:nvGrpSpPr>
          <p:cNvPr name="Group 8" id="8"/>
          <p:cNvGrpSpPr/>
          <p:nvPr/>
        </p:nvGrpSpPr>
        <p:grpSpPr>
          <a:xfrm rot="558007">
            <a:off x="12865779" y="-882392"/>
            <a:ext cx="6325454" cy="1324883"/>
            <a:chOff x="0" y="0"/>
            <a:chExt cx="2307543" cy="483321"/>
          </a:xfrm>
        </p:grpSpPr>
        <p:sp>
          <p:nvSpPr>
            <p:cNvPr name="Freeform 9" id="9"/>
            <p:cNvSpPr/>
            <p:nvPr/>
          </p:nvSpPr>
          <p:spPr>
            <a:xfrm flipH="false" flipV="false" rot="0">
              <a:off x="0" y="0"/>
              <a:ext cx="2307542" cy="483321"/>
            </a:xfrm>
            <a:custGeom>
              <a:avLst/>
              <a:gdLst/>
              <a:ahLst/>
              <a:cxnLst/>
              <a:rect r="r" b="b" t="t" l="l"/>
              <a:pathLst>
                <a:path h="483321" w="2307542">
                  <a:moveTo>
                    <a:pt x="0" y="0"/>
                  </a:moveTo>
                  <a:lnTo>
                    <a:pt x="2307542" y="0"/>
                  </a:lnTo>
                  <a:lnTo>
                    <a:pt x="2307542" y="483321"/>
                  </a:lnTo>
                  <a:lnTo>
                    <a:pt x="0" y="483321"/>
                  </a:lnTo>
                  <a:close/>
                </a:path>
              </a:pathLst>
            </a:custGeom>
            <a:solidFill>
              <a:srgbClr val="FFFFFF"/>
            </a:solidFill>
          </p:spPr>
        </p:sp>
      </p:grpSp>
      <p:grpSp>
        <p:nvGrpSpPr>
          <p:cNvPr name="Group 10" id="10"/>
          <p:cNvGrpSpPr/>
          <p:nvPr/>
        </p:nvGrpSpPr>
        <p:grpSpPr>
          <a:xfrm rot="558007">
            <a:off x="8104302" y="21585"/>
            <a:ext cx="11090232" cy="875570"/>
            <a:chOff x="0" y="0"/>
            <a:chExt cx="4045747" cy="319410"/>
          </a:xfrm>
        </p:grpSpPr>
        <p:sp>
          <p:nvSpPr>
            <p:cNvPr name="Freeform 11" id="11"/>
            <p:cNvSpPr/>
            <p:nvPr/>
          </p:nvSpPr>
          <p:spPr>
            <a:xfrm flipH="false" flipV="false" rot="0">
              <a:off x="0" y="0"/>
              <a:ext cx="4045746" cy="319410"/>
            </a:xfrm>
            <a:custGeom>
              <a:avLst/>
              <a:gdLst/>
              <a:ahLst/>
              <a:cxnLst/>
              <a:rect r="r" b="b" t="t" l="l"/>
              <a:pathLst>
                <a:path h="319410" w="4045746">
                  <a:moveTo>
                    <a:pt x="0" y="0"/>
                  </a:moveTo>
                  <a:lnTo>
                    <a:pt x="4045746" y="0"/>
                  </a:lnTo>
                  <a:lnTo>
                    <a:pt x="4045746" y="319410"/>
                  </a:lnTo>
                  <a:lnTo>
                    <a:pt x="0" y="319410"/>
                  </a:lnTo>
                  <a:close/>
                </a:path>
              </a:pathLst>
            </a:custGeom>
            <a:solidFill>
              <a:srgbClr val="1B5B40"/>
            </a:solidFill>
          </p:spPr>
        </p:sp>
      </p:grpSp>
      <p:sp>
        <p:nvSpPr>
          <p:cNvPr name="Freeform 12" id="12"/>
          <p:cNvSpPr/>
          <p:nvPr/>
        </p:nvSpPr>
        <p:spPr>
          <a:xfrm flipH="false" flipV="false" rot="0">
            <a:off x="11816687" y="2840856"/>
            <a:ext cx="5442613" cy="4605288"/>
          </a:xfrm>
          <a:custGeom>
            <a:avLst/>
            <a:gdLst/>
            <a:ahLst/>
            <a:cxnLst/>
            <a:rect r="r" b="b" t="t" l="l"/>
            <a:pathLst>
              <a:path h="4605288" w="5442613">
                <a:moveTo>
                  <a:pt x="0" y="0"/>
                </a:moveTo>
                <a:lnTo>
                  <a:pt x="5442613" y="0"/>
                </a:lnTo>
                <a:lnTo>
                  <a:pt x="5442613" y="4605288"/>
                </a:lnTo>
                <a:lnTo>
                  <a:pt x="0" y="4605288"/>
                </a:lnTo>
                <a:lnTo>
                  <a:pt x="0" y="0"/>
                </a:lnTo>
                <a:close/>
              </a:path>
            </a:pathLst>
          </a:custGeom>
          <a:blipFill>
            <a:blip r:embed="rId6"/>
            <a:stretch>
              <a:fillRect l="0" t="0" r="0" b="0"/>
            </a:stretch>
          </a:blipFill>
        </p:spPr>
      </p:sp>
      <p:sp>
        <p:nvSpPr>
          <p:cNvPr name="TextBox 13" id="13"/>
          <p:cNvSpPr txBox="true"/>
          <p:nvPr/>
        </p:nvSpPr>
        <p:spPr>
          <a:xfrm rot="0">
            <a:off x="16059589" y="8491720"/>
            <a:ext cx="1507065" cy="535051"/>
          </a:xfrm>
          <a:prstGeom prst="rect">
            <a:avLst/>
          </a:prstGeom>
        </p:spPr>
        <p:txBody>
          <a:bodyPr anchor="t" rtlCol="false" tIns="0" lIns="0" bIns="0" rIns="0">
            <a:spAutoFit/>
          </a:bodyPr>
          <a:lstStyle/>
          <a:p>
            <a:pPr algn="ctr">
              <a:lnSpc>
                <a:spcPts val="3841"/>
              </a:lnSpc>
            </a:pPr>
            <a:r>
              <a:rPr lang="en-US" sz="3399">
                <a:solidFill>
                  <a:srgbClr val="123D2B"/>
                </a:solidFill>
                <a:latin typeface="Poppins Bold"/>
              </a:rPr>
              <a:t>05</a:t>
            </a:r>
          </a:p>
        </p:txBody>
      </p:sp>
      <p:sp>
        <p:nvSpPr>
          <p:cNvPr name="TextBox 14" id="14"/>
          <p:cNvSpPr txBox="true"/>
          <p:nvPr/>
        </p:nvSpPr>
        <p:spPr>
          <a:xfrm rot="0">
            <a:off x="557227" y="320596"/>
            <a:ext cx="15502362" cy="1786890"/>
          </a:xfrm>
          <a:prstGeom prst="rect">
            <a:avLst/>
          </a:prstGeom>
        </p:spPr>
        <p:txBody>
          <a:bodyPr anchor="t" rtlCol="false" tIns="0" lIns="0" bIns="0" rIns="0">
            <a:spAutoFit/>
          </a:bodyPr>
          <a:lstStyle/>
          <a:p>
            <a:pPr algn="just">
              <a:lnSpc>
                <a:spcPts val="6780"/>
              </a:lnSpc>
            </a:pPr>
            <a:r>
              <a:rPr lang="en-US" sz="6000">
                <a:solidFill>
                  <a:srgbClr val="FFD600"/>
                </a:solidFill>
                <a:latin typeface="Poppins Bold"/>
              </a:rPr>
              <a:t>Implications for Pricing, Marketing, and Quality Categories</a:t>
            </a:r>
          </a:p>
        </p:txBody>
      </p:sp>
      <p:sp>
        <p:nvSpPr>
          <p:cNvPr name="TextBox 15" id="15"/>
          <p:cNvSpPr txBox="true"/>
          <p:nvPr/>
        </p:nvSpPr>
        <p:spPr>
          <a:xfrm rot="0">
            <a:off x="557227" y="3649028"/>
            <a:ext cx="10316478" cy="2579370"/>
          </a:xfrm>
          <a:prstGeom prst="rect">
            <a:avLst/>
          </a:prstGeom>
        </p:spPr>
        <p:txBody>
          <a:bodyPr anchor="t" rtlCol="false" tIns="0" lIns="0" bIns="0" rIns="0">
            <a:spAutoFit/>
          </a:bodyPr>
          <a:lstStyle/>
          <a:p>
            <a:pPr algn="just">
              <a:lnSpc>
                <a:spcPts val="3390"/>
              </a:lnSpc>
            </a:pPr>
            <a:r>
              <a:rPr lang="en-US" sz="3000">
                <a:solidFill>
                  <a:srgbClr val="FFFFFF"/>
                </a:solidFill>
                <a:latin typeface="TT Norms"/>
              </a:rPr>
              <a:t>Potential buyers or investors can deduce that the market has a high concentration of good quality properties, while top-notch and low-end quality homes are less common This could end up affecting pricing strategies and marketing focus for real estate professionals. This also provides insights into property availability across various quality categories.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3D2B"/>
        </a:solidFill>
      </p:bgPr>
    </p:bg>
    <p:spTree>
      <p:nvGrpSpPr>
        <p:cNvPr id="1" name=""/>
        <p:cNvGrpSpPr/>
        <p:nvPr/>
      </p:nvGrpSpPr>
      <p:grpSpPr>
        <a:xfrm>
          <a:off x="0" y="0"/>
          <a:ext cx="0" cy="0"/>
          <a:chOff x="0" y="0"/>
          <a:chExt cx="0" cy="0"/>
        </a:xfrm>
      </p:grpSpPr>
      <p:sp>
        <p:nvSpPr>
          <p:cNvPr name="Freeform 2" id="2"/>
          <p:cNvSpPr/>
          <p:nvPr/>
        </p:nvSpPr>
        <p:spPr>
          <a:xfrm flipH="false" flipV="false" rot="0">
            <a:off x="16195488" y="8302969"/>
            <a:ext cx="1171124" cy="1227379"/>
          </a:xfrm>
          <a:custGeom>
            <a:avLst/>
            <a:gdLst/>
            <a:ahLst/>
            <a:cxnLst/>
            <a:rect r="r" b="b" t="t" l="l"/>
            <a:pathLst>
              <a:path h="1227379" w="1171124">
                <a:moveTo>
                  <a:pt x="0" y="0"/>
                </a:moveTo>
                <a:lnTo>
                  <a:pt x="1171124" y="0"/>
                </a:lnTo>
                <a:lnTo>
                  <a:pt x="1171124" y="1227379"/>
                </a:lnTo>
                <a:lnTo>
                  <a:pt x="0" y="1227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81578" y="9064871"/>
            <a:ext cx="2368486" cy="288525"/>
          </a:xfrm>
          <a:custGeom>
            <a:avLst/>
            <a:gdLst/>
            <a:ahLst/>
            <a:cxnLst/>
            <a:rect r="r" b="b" t="t" l="l"/>
            <a:pathLst>
              <a:path h="288525" w="2368486">
                <a:moveTo>
                  <a:pt x="0" y="0"/>
                </a:moveTo>
                <a:lnTo>
                  <a:pt x="2368486" y="0"/>
                </a:lnTo>
                <a:lnTo>
                  <a:pt x="2368486" y="288524"/>
                </a:lnTo>
                <a:lnTo>
                  <a:pt x="0" y="2885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241992">
            <a:off x="-554282" y="9855804"/>
            <a:ext cx="6325454" cy="1324883"/>
            <a:chOff x="0" y="0"/>
            <a:chExt cx="2307543" cy="483321"/>
          </a:xfrm>
        </p:grpSpPr>
        <p:sp>
          <p:nvSpPr>
            <p:cNvPr name="Freeform 5" id="5"/>
            <p:cNvSpPr/>
            <p:nvPr/>
          </p:nvSpPr>
          <p:spPr>
            <a:xfrm flipH="false" flipV="false" rot="0">
              <a:off x="0" y="0"/>
              <a:ext cx="2307542" cy="483321"/>
            </a:xfrm>
            <a:custGeom>
              <a:avLst/>
              <a:gdLst/>
              <a:ahLst/>
              <a:cxnLst/>
              <a:rect r="r" b="b" t="t" l="l"/>
              <a:pathLst>
                <a:path h="483321" w="2307542">
                  <a:moveTo>
                    <a:pt x="0" y="0"/>
                  </a:moveTo>
                  <a:lnTo>
                    <a:pt x="2307542" y="0"/>
                  </a:lnTo>
                  <a:lnTo>
                    <a:pt x="2307542" y="483321"/>
                  </a:lnTo>
                  <a:lnTo>
                    <a:pt x="0" y="483321"/>
                  </a:lnTo>
                  <a:close/>
                </a:path>
              </a:pathLst>
            </a:custGeom>
            <a:solidFill>
              <a:srgbClr val="FFFFFF"/>
            </a:solidFill>
          </p:spPr>
        </p:sp>
      </p:grpSp>
      <p:grpSp>
        <p:nvGrpSpPr>
          <p:cNvPr name="Group 6" id="6"/>
          <p:cNvGrpSpPr/>
          <p:nvPr/>
        </p:nvGrpSpPr>
        <p:grpSpPr>
          <a:xfrm rot="-10241992">
            <a:off x="-557584" y="9401140"/>
            <a:ext cx="11090232" cy="875570"/>
            <a:chOff x="0" y="0"/>
            <a:chExt cx="4045747" cy="319410"/>
          </a:xfrm>
        </p:grpSpPr>
        <p:sp>
          <p:nvSpPr>
            <p:cNvPr name="Freeform 7" id="7"/>
            <p:cNvSpPr/>
            <p:nvPr/>
          </p:nvSpPr>
          <p:spPr>
            <a:xfrm flipH="false" flipV="false" rot="0">
              <a:off x="0" y="0"/>
              <a:ext cx="4045746" cy="319410"/>
            </a:xfrm>
            <a:custGeom>
              <a:avLst/>
              <a:gdLst/>
              <a:ahLst/>
              <a:cxnLst/>
              <a:rect r="r" b="b" t="t" l="l"/>
              <a:pathLst>
                <a:path h="319410" w="4045746">
                  <a:moveTo>
                    <a:pt x="0" y="0"/>
                  </a:moveTo>
                  <a:lnTo>
                    <a:pt x="4045746" y="0"/>
                  </a:lnTo>
                  <a:lnTo>
                    <a:pt x="4045746" y="319410"/>
                  </a:lnTo>
                  <a:lnTo>
                    <a:pt x="0" y="319410"/>
                  </a:lnTo>
                  <a:close/>
                </a:path>
              </a:pathLst>
            </a:custGeom>
            <a:solidFill>
              <a:srgbClr val="1B5B40"/>
            </a:solidFill>
          </p:spPr>
        </p:sp>
      </p:grpSp>
      <p:grpSp>
        <p:nvGrpSpPr>
          <p:cNvPr name="Group 8" id="8"/>
          <p:cNvGrpSpPr/>
          <p:nvPr/>
        </p:nvGrpSpPr>
        <p:grpSpPr>
          <a:xfrm rot="558007">
            <a:off x="12865779" y="-882392"/>
            <a:ext cx="6325454" cy="1324883"/>
            <a:chOff x="0" y="0"/>
            <a:chExt cx="2307543" cy="483321"/>
          </a:xfrm>
        </p:grpSpPr>
        <p:sp>
          <p:nvSpPr>
            <p:cNvPr name="Freeform 9" id="9"/>
            <p:cNvSpPr/>
            <p:nvPr/>
          </p:nvSpPr>
          <p:spPr>
            <a:xfrm flipH="false" flipV="false" rot="0">
              <a:off x="0" y="0"/>
              <a:ext cx="2307542" cy="483321"/>
            </a:xfrm>
            <a:custGeom>
              <a:avLst/>
              <a:gdLst/>
              <a:ahLst/>
              <a:cxnLst/>
              <a:rect r="r" b="b" t="t" l="l"/>
              <a:pathLst>
                <a:path h="483321" w="2307542">
                  <a:moveTo>
                    <a:pt x="0" y="0"/>
                  </a:moveTo>
                  <a:lnTo>
                    <a:pt x="2307542" y="0"/>
                  </a:lnTo>
                  <a:lnTo>
                    <a:pt x="2307542" y="483321"/>
                  </a:lnTo>
                  <a:lnTo>
                    <a:pt x="0" y="483321"/>
                  </a:lnTo>
                  <a:close/>
                </a:path>
              </a:pathLst>
            </a:custGeom>
            <a:solidFill>
              <a:srgbClr val="FFFFFF"/>
            </a:solidFill>
          </p:spPr>
        </p:sp>
      </p:grpSp>
      <p:grpSp>
        <p:nvGrpSpPr>
          <p:cNvPr name="Group 10" id="10"/>
          <p:cNvGrpSpPr/>
          <p:nvPr/>
        </p:nvGrpSpPr>
        <p:grpSpPr>
          <a:xfrm rot="558007">
            <a:off x="8104302" y="21585"/>
            <a:ext cx="11090232" cy="875570"/>
            <a:chOff x="0" y="0"/>
            <a:chExt cx="4045747" cy="319410"/>
          </a:xfrm>
        </p:grpSpPr>
        <p:sp>
          <p:nvSpPr>
            <p:cNvPr name="Freeform 11" id="11"/>
            <p:cNvSpPr/>
            <p:nvPr/>
          </p:nvSpPr>
          <p:spPr>
            <a:xfrm flipH="false" flipV="false" rot="0">
              <a:off x="0" y="0"/>
              <a:ext cx="4045746" cy="319410"/>
            </a:xfrm>
            <a:custGeom>
              <a:avLst/>
              <a:gdLst/>
              <a:ahLst/>
              <a:cxnLst/>
              <a:rect r="r" b="b" t="t" l="l"/>
              <a:pathLst>
                <a:path h="319410" w="4045746">
                  <a:moveTo>
                    <a:pt x="0" y="0"/>
                  </a:moveTo>
                  <a:lnTo>
                    <a:pt x="4045746" y="0"/>
                  </a:lnTo>
                  <a:lnTo>
                    <a:pt x="4045746" y="319410"/>
                  </a:lnTo>
                  <a:lnTo>
                    <a:pt x="0" y="319410"/>
                  </a:lnTo>
                  <a:close/>
                </a:path>
              </a:pathLst>
            </a:custGeom>
            <a:solidFill>
              <a:srgbClr val="1B5B40"/>
            </a:solidFill>
          </p:spPr>
        </p:sp>
      </p:grpSp>
      <p:sp>
        <p:nvSpPr>
          <p:cNvPr name="Freeform 12" id="12"/>
          <p:cNvSpPr/>
          <p:nvPr/>
        </p:nvSpPr>
        <p:spPr>
          <a:xfrm flipH="false" flipV="false" rot="0">
            <a:off x="12469895" y="459370"/>
            <a:ext cx="5436825" cy="4504982"/>
          </a:xfrm>
          <a:custGeom>
            <a:avLst/>
            <a:gdLst/>
            <a:ahLst/>
            <a:cxnLst/>
            <a:rect r="r" b="b" t="t" l="l"/>
            <a:pathLst>
              <a:path h="4504982" w="5436825">
                <a:moveTo>
                  <a:pt x="0" y="0"/>
                </a:moveTo>
                <a:lnTo>
                  <a:pt x="5436825" y="0"/>
                </a:lnTo>
                <a:lnTo>
                  <a:pt x="5436825" y="4504982"/>
                </a:lnTo>
                <a:lnTo>
                  <a:pt x="0" y="4504982"/>
                </a:lnTo>
                <a:lnTo>
                  <a:pt x="0" y="0"/>
                </a:lnTo>
                <a:close/>
              </a:path>
            </a:pathLst>
          </a:custGeom>
          <a:blipFill>
            <a:blip r:embed="rId6"/>
            <a:stretch>
              <a:fillRect l="0" t="0" r="0" b="0"/>
            </a:stretch>
          </a:blipFill>
        </p:spPr>
      </p:sp>
      <p:sp>
        <p:nvSpPr>
          <p:cNvPr name="Freeform 13" id="13"/>
          <p:cNvSpPr/>
          <p:nvPr/>
        </p:nvSpPr>
        <p:spPr>
          <a:xfrm flipH="false" flipV="false" rot="0">
            <a:off x="274408" y="5623307"/>
            <a:ext cx="5441058" cy="4440258"/>
          </a:xfrm>
          <a:custGeom>
            <a:avLst/>
            <a:gdLst/>
            <a:ahLst/>
            <a:cxnLst/>
            <a:rect r="r" b="b" t="t" l="l"/>
            <a:pathLst>
              <a:path h="4440258" w="5441058">
                <a:moveTo>
                  <a:pt x="0" y="0"/>
                </a:moveTo>
                <a:lnTo>
                  <a:pt x="5441058" y="0"/>
                </a:lnTo>
                <a:lnTo>
                  <a:pt x="5441058" y="4440258"/>
                </a:lnTo>
                <a:lnTo>
                  <a:pt x="0" y="4440258"/>
                </a:lnTo>
                <a:lnTo>
                  <a:pt x="0" y="0"/>
                </a:lnTo>
                <a:close/>
              </a:path>
            </a:pathLst>
          </a:custGeom>
          <a:blipFill>
            <a:blip r:embed="rId7"/>
            <a:stretch>
              <a:fillRect l="0" t="0" r="0" b="0"/>
            </a:stretch>
          </a:blipFill>
        </p:spPr>
      </p:sp>
      <p:sp>
        <p:nvSpPr>
          <p:cNvPr name="TextBox 14" id="14"/>
          <p:cNvSpPr txBox="true"/>
          <p:nvPr/>
        </p:nvSpPr>
        <p:spPr>
          <a:xfrm rot="0">
            <a:off x="16059589" y="8491720"/>
            <a:ext cx="1507065" cy="535051"/>
          </a:xfrm>
          <a:prstGeom prst="rect">
            <a:avLst/>
          </a:prstGeom>
        </p:spPr>
        <p:txBody>
          <a:bodyPr anchor="t" rtlCol="false" tIns="0" lIns="0" bIns="0" rIns="0">
            <a:spAutoFit/>
          </a:bodyPr>
          <a:lstStyle/>
          <a:p>
            <a:pPr algn="ctr">
              <a:lnSpc>
                <a:spcPts val="3841"/>
              </a:lnSpc>
            </a:pPr>
            <a:r>
              <a:rPr lang="en-US" sz="3399">
                <a:solidFill>
                  <a:srgbClr val="123D2B"/>
                </a:solidFill>
                <a:latin typeface="Poppins Bold"/>
              </a:rPr>
              <a:t>05</a:t>
            </a:r>
          </a:p>
        </p:txBody>
      </p:sp>
      <p:sp>
        <p:nvSpPr>
          <p:cNvPr name="TextBox 15" id="15"/>
          <p:cNvSpPr txBox="true"/>
          <p:nvPr/>
        </p:nvSpPr>
        <p:spPr>
          <a:xfrm rot="0">
            <a:off x="557227" y="320596"/>
            <a:ext cx="8984428" cy="929640"/>
          </a:xfrm>
          <a:prstGeom prst="rect">
            <a:avLst/>
          </a:prstGeom>
        </p:spPr>
        <p:txBody>
          <a:bodyPr anchor="t" rtlCol="false" tIns="0" lIns="0" bIns="0" rIns="0">
            <a:spAutoFit/>
          </a:bodyPr>
          <a:lstStyle/>
          <a:p>
            <a:pPr algn="just">
              <a:lnSpc>
                <a:spcPts val="6780"/>
              </a:lnSpc>
            </a:pPr>
            <a:r>
              <a:rPr lang="en-US" sz="6000">
                <a:solidFill>
                  <a:srgbClr val="FFD600"/>
                </a:solidFill>
                <a:latin typeface="Poppins Bold"/>
              </a:rPr>
              <a:t>Model Pipeline Results</a:t>
            </a:r>
          </a:p>
        </p:txBody>
      </p:sp>
      <p:sp>
        <p:nvSpPr>
          <p:cNvPr name="TextBox 16" id="16"/>
          <p:cNvSpPr txBox="true"/>
          <p:nvPr/>
        </p:nvSpPr>
        <p:spPr>
          <a:xfrm rot="0">
            <a:off x="274408" y="1494624"/>
            <a:ext cx="11779046" cy="3884295"/>
          </a:xfrm>
          <a:prstGeom prst="rect">
            <a:avLst/>
          </a:prstGeom>
        </p:spPr>
        <p:txBody>
          <a:bodyPr anchor="t" rtlCol="false" tIns="0" lIns="0" bIns="0" rIns="0">
            <a:spAutoFit/>
          </a:bodyPr>
          <a:lstStyle/>
          <a:p>
            <a:pPr algn="just">
              <a:lnSpc>
                <a:spcPts val="3390"/>
              </a:lnSpc>
            </a:pPr>
            <a:r>
              <a:rPr lang="en-US" sz="3000">
                <a:solidFill>
                  <a:srgbClr val="FFFFFF"/>
                </a:solidFill>
                <a:latin typeface="Poppins"/>
              </a:rPr>
              <a:t>These two key visualizations commonly used in evaluating predictive models:</a:t>
            </a:r>
          </a:p>
          <a:p>
            <a:pPr algn="just" marL="647700" indent="-323850" lvl="1">
              <a:lnSpc>
                <a:spcPts val="3390"/>
              </a:lnSpc>
              <a:buAutoNum type="arabicPeriod" startAt="1"/>
            </a:pPr>
            <a:r>
              <a:rPr lang="en-US" sz="3000">
                <a:solidFill>
                  <a:srgbClr val="FFFFFF"/>
                </a:solidFill>
                <a:latin typeface="Poppins"/>
              </a:rPr>
              <a:t>Scatter Plot:</a:t>
            </a:r>
          </a:p>
          <a:p>
            <a:pPr algn="just" marL="1295400" indent="-431800" lvl="2">
              <a:lnSpc>
                <a:spcPts val="3390"/>
              </a:lnSpc>
              <a:buFont typeface="Arial"/>
              <a:buChar char="⚬"/>
            </a:pPr>
            <a:r>
              <a:rPr lang="en-US" sz="3000">
                <a:solidFill>
                  <a:srgbClr val="FFFFFF"/>
                </a:solidFill>
                <a:latin typeface="Poppins"/>
              </a:rPr>
              <a:t>This plot compares predicted prices against actual prices.</a:t>
            </a:r>
          </a:p>
          <a:p>
            <a:pPr algn="just" marL="1295400" indent="-431800" lvl="2">
              <a:lnSpc>
                <a:spcPts val="3390"/>
              </a:lnSpc>
              <a:buFont typeface="Arial"/>
              <a:buChar char="⚬"/>
            </a:pPr>
            <a:r>
              <a:rPr lang="en-US" sz="3000">
                <a:solidFill>
                  <a:srgbClr val="FFFFFF"/>
                </a:solidFill>
                <a:latin typeface="Poppins"/>
              </a:rPr>
              <a:t>A perfect model would have all points falling exactly on a dashed red line, indicating perfect alignment between predictions and actual values</a:t>
            </a:r>
          </a:p>
          <a:p>
            <a:pPr algn="just">
              <a:lnSpc>
                <a:spcPts val="3390"/>
              </a:lnSpc>
            </a:pPr>
          </a:p>
        </p:txBody>
      </p:sp>
      <p:sp>
        <p:nvSpPr>
          <p:cNvPr name="TextBox 17" id="17"/>
          <p:cNvSpPr txBox="true"/>
          <p:nvPr/>
        </p:nvSpPr>
        <p:spPr>
          <a:xfrm rot="0">
            <a:off x="5715466" y="5709032"/>
            <a:ext cx="7371855" cy="4354575"/>
          </a:xfrm>
          <a:prstGeom prst="rect">
            <a:avLst/>
          </a:prstGeom>
        </p:spPr>
        <p:txBody>
          <a:bodyPr anchor="t" rtlCol="false" tIns="0" lIns="0" bIns="0" rIns="0">
            <a:spAutoFit/>
          </a:bodyPr>
          <a:lstStyle/>
          <a:p>
            <a:pPr algn="ctr">
              <a:lnSpc>
                <a:spcPts val="3825"/>
              </a:lnSpc>
              <a:spcBef>
                <a:spcPct val="0"/>
              </a:spcBef>
            </a:pPr>
            <a:r>
              <a:rPr lang="en-US" sz="3385">
                <a:solidFill>
                  <a:srgbClr val="FFFFFF"/>
                </a:solidFill>
                <a:latin typeface="TT Norms"/>
              </a:rPr>
              <a:t>Histogram of Residuals:</a:t>
            </a:r>
          </a:p>
          <a:p>
            <a:pPr algn="ctr">
              <a:lnSpc>
                <a:spcPts val="3825"/>
              </a:lnSpc>
              <a:spcBef>
                <a:spcPct val="0"/>
              </a:spcBef>
            </a:pPr>
            <a:r>
              <a:rPr lang="en-US" sz="3385">
                <a:solidFill>
                  <a:srgbClr val="FFFFFF"/>
                </a:solidFill>
                <a:latin typeface="TT Norms"/>
              </a:rPr>
              <a:t>Residuals are the differences between predicted and actual values.</a:t>
            </a:r>
          </a:p>
          <a:p>
            <a:pPr algn="ctr">
              <a:lnSpc>
                <a:spcPts val="3825"/>
              </a:lnSpc>
              <a:spcBef>
                <a:spcPct val="0"/>
              </a:spcBef>
            </a:pPr>
            <a:r>
              <a:rPr lang="en-US" sz="3385">
                <a:solidFill>
                  <a:srgbClr val="FFFFFF"/>
                </a:solidFill>
                <a:latin typeface="TT Norms"/>
              </a:rPr>
              <a:t>The histogram displays the distribution of these residuals.</a:t>
            </a:r>
          </a:p>
          <a:p>
            <a:pPr algn="ctr">
              <a:lnSpc>
                <a:spcPts val="3825"/>
              </a:lnSpc>
              <a:spcBef>
                <a:spcPct val="0"/>
              </a:spcBef>
            </a:pPr>
            <a:r>
              <a:rPr lang="en-US" sz="3385">
                <a:solidFill>
                  <a:srgbClr val="FFFFFF"/>
                </a:solidFill>
                <a:latin typeface="TT Norms"/>
              </a:rPr>
              <a:t>It helps in identifying any bias in predictions and understanding how errors are distributed across 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3D2B"/>
        </a:solidFill>
      </p:bgPr>
    </p:bg>
    <p:spTree>
      <p:nvGrpSpPr>
        <p:cNvPr id="1" name=""/>
        <p:cNvGrpSpPr/>
        <p:nvPr/>
      </p:nvGrpSpPr>
      <p:grpSpPr>
        <a:xfrm>
          <a:off x="0" y="0"/>
          <a:ext cx="0" cy="0"/>
          <a:chOff x="0" y="0"/>
          <a:chExt cx="0" cy="0"/>
        </a:xfrm>
      </p:grpSpPr>
      <p:sp>
        <p:nvSpPr>
          <p:cNvPr name="Freeform 2" id="2"/>
          <p:cNvSpPr/>
          <p:nvPr/>
        </p:nvSpPr>
        <p:spPr>
          <a:xfrm flipH="false" flipV="false" rot="0">
            <a:off x="16195488" y="8302969"/>
            <a:ext cx="1171124" cy="1227379"/>
          </a:xfrm>
          <a:custGeom>
            <a:avLst/>
            <a:gdLst/>
            <a:ahLst/>
            <a:cxnLst/>
            <a:rect r="r" b="b" t="t" l="l"/>
            <a:pathLst>
              <a:path h="1227379" w="1171124">
                <a:moveTo>
                  <a:pt x="0" y="0"/>
                </a:moveTo>
                <a:lnTo>
                  <a:pt x="1171124" y="0"/>
                </a:lnTo>
                <a:lnTo>
                  <a:pt x="1171124" y="1227379"/>
                </a:lnTo>
                <a:lnTo>
                  <a:pt x="0" y="1227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81578" y="9064871"/>
            <a:ext cx="2368486" cy="288525"/>
          </a:xfrm>
          <a:custGeom>
            <a:avLst/>
            <a:gdLst/>
            <a:ahLst/>
            <a:cxnLst/>
            <a:rect r="r" b="b" t="t" l="l"/>
            <a:pathLst>
              <a:path h="288525" w="2368486">
                <a:moveTo>
                  <a:pt x="0" y="0"/>
                </a:moveTo>
                <a:lnTo>
                  <a:pt x="2368486" y="0"/>
                </a:lnTo>
                <a:lnTo>
                  <a:pt x="2368486" y="288524"/>
                </a:lnTo>
                <a:lnTo>
                  <a:pt x="0" y="2885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241992">
            <a:off x="-554282" y="9855804"/>
            <a:ext cx="6325454" cy="1324883"/>
            <a:chOff x="0" y="0"/>
            <a:chExt cx="2307543" cy="483321"/>
          </a:xfrm>
        </p:grpSpPr>
        <p:sp>
          <p:nvSpPr>
            <p:cNvPr name="Freeform 5" id="5"/>
            <p:cNvSpPr/>
            <p:nvPr/>
          </p:nvSpPr>
          <p:spPr>
            <a:xfrm flipH="false" flipV="false" rot="0">
              <a:off x="0" y="0"/>
              <a:ext cx="2307542" cy="483321"/>
            </a:xfrm>
            <a:custGeom>
              <a:avLst/>
              <a:gdLst/>
              <a:ahLst/>
              <a:cxnLst/>
              <a:rect r="r" b="b" t="t" l="l"/>
              <a:pathLst>
                <a:path h="483321" w="2307542">
                  <a:moveTo>
                    <a:pt x="0" y="0"/>
                  </a:moveTo>
                  <a:lnTo>
                    <a:pt x="2307542" y="0"/>
                  </a:lnTo>
                  <a:lnTo>
                    <a:pt x="2307542" y="483321"/>
                  </a:lnTo>
                  <a:lnTo>
                    <a:pt x="0" y="483321"/>
                  </a:lnTo>
                  <a:close/>
                </a:path>
              </a:pathLst>
            </a:custGeom>
            <a:solidFill>
              <a:srgbClr val="FFFFFF"/>
            </a:solidFill>
          </p:spPr>
        </p:sp>
      </p:grpSp>
      <p:grpSp>
        <p:nvGrpSpPr>
          <p:cNvPr name="Group 6" id="6"/>
          <p:cNvGrpSpPr/>
          <p:nvPr/>
        </p:nvGrpSpPr>
        <p:grpSpPr>
          <a:xfrm rot="-10241992">
            <a:off x="-557584" y="9401140"/>
            <a:ext cx="11090232" cy="875570"/>
            <a:chOff x="0" y="0"/>
            <a:chExt cx="4045747" cy="319410"/>
          </a:xfrm>
        </p:grpSpPr>
        <p:sp>
          <p:nvSpPr>
            <p:cNvPr name="Freeform 7" id="7"/>
            <p:cNvSpPr/>
            <p:nvPr/>
          </p:nvSpPr>
          <p:spPr>
            <a:xfrm flipH="false" flipV="false" rot="0">
              <a:off x="0" y="0"/>
              <a:ext cx="4045746" cy="319410"/>
            </a:xfrm>
            <a:custGeom>
              <a:avLst/>
              <a:gdLst/>
              <a:ahLst/>
              <a:cxnLst/>
              <a:rect r="r" b="b" t="t" l="l"/>
              <a:pathLst>
                <a:path h="319410" w="4045746">
                  <a:moveTo>
                    <a:pt x="0" y="0"/>
                  </a:moveTo>
                  <a:lnTo>
                    <a:pt x="4045746" y="0"/>
                  </a:lnTo>
                  <a:lnTo>
                    <a:pt x="4045746" y="319410"/>
                  </a:lnTo>
                  <a:lnTo>
                    <a:pt x="0" y="319410"/>
                  </a:lnTo>
                  <a:close/>
                </a:path>
              </a:pathLst>
            </a:custGeom>
            <a:solidFill>
              <a:srgbClr val="1B5B40"/>
            </a:solidFill>
          </p:spPr>
        </p:sp>
      </p:grpSp>
      <p:grpSp>
        <p:nvGrpSpPr>
          <p:cNvPr name="Group 8" id="8"/>
          <p:cNvGrpSpPr/>
          <p:nvPr/>
        </p:nvGrpSpPr>
        <p:grpSpPr>
          <a:xfrm rot="558007">
            <a:off x="12865779" y="-882392"/>
            <a:ext cx="6325454" cy="1324883"/>
            <a:chOff x="0" y="0"/>
            <a:chExt cx="2307543" cy="483321"/>
          </a:xfrm>
        </p:grpSpPr>
        <p:sp>
          <p:nvSpPr>
            <p:cNvPr name="Freeform 9" id="9"/>
            <p:cNvSpPr/>
            <p:nvPr/>
          </p:nvSpPr>
          <p:spPr>
            <a:xfrm flipH="false" flipV="false" rot="0">
              <a:off x="0" y="0"/>
              <a:ext cx="2307542" cy="483321"/>
            </a:xfrm>
            <a:custGeom>
              <a:avLst/>
              <a:gdLst/>
              <a:ahLst/>
              <a:cxnLst/>
              <a:rect r="r" b="b" t="t" l="l"/>
              <a:pathLst>
                <a:path h="483321" w="2307542">
                  <a:moveTo>
                    <a:pt x="0" y="0"/>
                  </a:moveTo>
                  <a:lnTo>
                    <a:pt x="2307542" y="0"/>
                  </a:lnTo>
                  <a:lnTo>
                    <a:pt x="2307542" y="483321"/>
                  </a:lnTo>
                  <a:lnTo>
                    <a:pt x="0" y="483321"/>
                  </a:lnTo>
                  <a:close/>
                </a:path>
              </a:pathLst>
            </a:custGeom>
            <a:solidFill>
              <a:srgbClr val="FFFFFF"/>
            </a:solidFill>
          </p:spPr>
        </p:sp>
      </p:grpSp>
      <p:grpSp>
        <p:nvGrpSpPr>
          <p:cNvPr name="Group 10" id="10"/>
          <p:cNvGrpSpPr/>
          <p:nvPr/>
        </p:nvGrpSpPr>
        <p:grpSpPr>
          <a:xfrm rot="558007">
            <a:off x="8104302" y="21585"/>
            <a:ext cx="11090232" cy="875570"/>
            <a:chOff x="0" y="0"/>
            <a:chExt cx="4045747" cy="319410"/>
          </a:xfrm>
        </p:grpSpPr>
        <p:sp>
          <p:nvSpPr>
            <p:cNvPr name="Freeform 11" id="11"/>
            <p:cNvSpPr/>
            <p:nvPr/>
          </p:nvSpPr>
          <p:spPr>
            <a:xfrm flipH="false" flipV="false" rot="0">
              <a:off x="0" y="0"/>
              <a:ext cx="4045746" cy="319410"/>
            </a:xfrm>
            <a:custGeom>
              <a:avLst/>
              <a:gdLst/>
              <a:ahLst/>
              <a:cxnLst/>
              <a:rect r="r" b="b" t="t" l="l"/>
              <a:pathLst>
                <a:path h="319410" w="4045746">
                  <a:moveTo>
                    <a:pt x="0" y="0"/>
                  </a:moveTo>
                  <a:lnTo>
                    <a:pt x="4045746" y="0"/>
                  </a:lnTo>
                  <a:lnTo>
                    <a:pt x="4045746" y="319410"/>
                  </a:lnTo>
                  <a:lnTo>
                    <a:pt x="0" y="319410"/>
                  </a:lnTo>
                  <a:close/>
                </a:path>
              </a:pathLst>
            </a:custGeom>
            <a:solidFill>
              <a:srgbClr val="1B5B40"/>
            </a:solidFill>
          </p:spPr>
        </p:sp>
      </p:grpSp>
      <p:sp>
        <p:nvSpPr>
          <p:cNvPr name="Freeform 12" id="12"/>
          <p:cNvSpPr/>
          <p:nvPr/>
        </p:nvSpPr>
        <p:spPr>
          <a:xfrm flipH="false" flipV="false" rot="0">
            <a:off x="11881144" y="1994848"/>
            <a:ext cx="5685510" cy="6080759"/>
          </a:xfrm>
          <a:custGeom>
            <a:avLst/>
            <a:gdLst/>
            <a:ahLst/>
            <a:cxnLst/>
            <a:rect r="r" b="b" t="t" l="l"/>
            <a:pathLst>
              <a:path h="6080759" w="5685510">
                <a:moveTo>
                  <a:pt x="0" y="0"/>
                </a:moveTo>
                <a:lnTo>
                  <a:pt x="5685510" y="0"/>
                </a:lnTo>
                <a:lnTo>
                  <a:pt x="5685510" y="6080760"/>
                </a:lnTo>
                <a:lnTo>
                  <a:pt x="0" y="6080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6059589" y="8491720"/>
            <a:ext cx="1507065" cy="535051"/>
          </a:xfrm>
          <a:prstGeom prst="rect">
            <a:avLst/>
          </a:prstGeom>
        </p:spPr>
        <p:txBody>
          <a:bodyPr anchor="t" rtlCol="false" tIns="0" lIns="0" bIns="0" rIns="0">
            <a:spAutoFit/>
          </a:bodyPr>
          <a:lstStyle/>
          <a:p>
            <a:pPr algn="ctr">
              <a:lnSpc>
                <a:spcPts val="3841"/>
              </a:lnSpc>
            </a:pPr>
            <a:r>
              <a:rPr lang="en-US" sz="3399">
                <a:solidFill>
                  <a:srgbClr val="123D2B"/>
                </a:solidFill>
                <a:latin typeface="Poppins Bold"/>
              </a:rPr>
              <a:t>06</a:t>
            </a:r>
          </a:p>
        </p:txBody>
      </p:sp>
      <p:sp>
        <p:nvSpPr>
          <p:cNvPr name="TextBox 14" id="14"/>
          <p:cNvSpPr txBox="true"/>
          <p:nvPr/>
        </p:nvSpPr>
        <p:spPr>
          <a:xfrm rot="0">
            <a:off x="639112" y="555962"/>
            <a:ext cx="7549215" cy="768350"/>
          </a:xfrm>
          <a:prstGeom prst="rect">
            <a:avLst/>
          </a:prstGeom>
        </p:spPr>
        <p:txBody>
          <a:bodyPr anchor="t" rtlCol="false" tIns="0" lIns="0" bIns="0" rIns="0">
            <a:spAutoFit/>
          </a:bodyPr>
          <a:lstStyle/>
          <a:p>
            <a:pPr algn="just">
              <a:lnSpc>
                <a:spcPts val="5649"/>
              </a:lnSpc>
            </a:pPr>
            <a:r>
              <a:rPr lang="en-US" sz="4999">
                <a:solidFill>
                  <a:srgbClr val="FFFFFF"/>
                </a:solidFill>
                <a:latin typeface="Poppins Bold"/>
              </a:rPr>
              <a:t>Limitations Occurred</a:t>
            </a:r>
          </a:p>
        </p:txBody>
      </p:sp>
      <p:sp>
        <p:nvSpPr>
          <p:cNvPr name="TextBox 15" id="15"/>
          <p:cNvSpPr txBox="true"/>
          <p:nvPr/>
        </p:nvSpPr>
        <p:spPr>
          <a:xfrm rot="0">
            <a:off x="639112" y="1696970"/>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1.</a:t>
            </a:r>
          </a:p>
        </p:txBody>
      </p:sp>
      <p:sp>
        <p:nvSpPr>
          <p:cNvPr name="TextBox 16" id="16"/>
          <p:cNvSpPr txBox="true"/>
          <p:nvPr/>
        </p:nvSpPr>
        <p:spPr>
          <a:xfrm rot="0">
            <a:off x="1368791" y="1742499"/>
            <a:ext cx="7549215" cy="495173"/>
          </a:xfrm>
          <a:prstGeom prst="rect">
            <a:avLst/>
          </a:prstGeom>
        </p:spPr>
        <p:txBody>
          <a:bodyPr anchor="t" rtlCol="false" tIns="0" lIns="0" bIns="0" rIns="0">
            <a:spAutoFit/>
          </a:bodyPr>
          <a:lstStyle/>
          <a:p>
            <a:pPr algn="just">
              <a:lnSpc>
                <a:spcPts val="3615"/>
              </a:lnSpc>
            </a:pPr>
            <a:r>
              <a:rPr lang="en-US" sz="3199">
                <a:solidFill>
                  <a:srgbClr val="FFD600"/>
                </a:solidFill>
                <a:latin typeface="Poppins Bold"/>
              </a:rPr>
              <a:t>Price Appreciation Rates:</a:t>
            </a:r>
          </a:p>
        </p:txBody>
      </p:sp>
      <p:sp>
        <p:nvSpPr>
          <p:cNvPr name="TextBox 17" id="17"/>
          <p:cNvSpPr txBox="true"/>
          <p:nvPr/>
        </p:nvSpPr>
        <p:spPr>
          <a:xfrm rot="0">
            <a:off x="1205197" y="2438821"/>
            <a:ext cx="10286359" cy="2150745"/>
          </a:xfrm>
          <a:prstGeom prst="rect">
            <a:avLst/>
          </a:prstGeom>
        </p:spPr>
        <p:txBody>
          <a:bodyPr anchor="t" rtlCol="false" tIns="0" lIns="0" bIns="0" rIns="0">
            <a:spAutoFit/>
          </a:bodyPr>
          <a:lstStyle/>
          <a:p>
            <a:pPr algn="just" marL="647700" indent="-323850" lvl="1">
              <a:lnSpc>
                <a:spcPts val="3390"/>
              </a:lnSpc>
              <a:buFont typeface="Arial"/>
              <a:buChar char="•"/>
            </a:pPr>
            <a:r>
              <a:rPr lang="en-US" sz="3000">
                <a:solidFill>
                  <a:srgbClr val="FFFFFF"/>
                </a:solidFill>
                <a:latin typeface="TT Norms"/>
              </a:rPr>
              <a:t>Cannot be calculated without historical data across multiple years. </a:t>
            </a:r>
          </a:p>
          <a:p>
            <a:pPr algn="just" marL="647700" indent="-323850" lvl="1">
              <a:lnSpc>
                <a:spcPts val="3390"/>
              </a:lnSpc>
              <a:buFont typeface="Arial"/>
              <a:buChar char="•"/>
            </a:pPr>
            <a:r>
              <a:rPr lang="en-US" sz="3000">
                <a:solidFill>
                  <a:srgbClr val="FFFFFF"/>
                </a:solidFill>
                <a:latin typeface="TT Norms"/>
              </a:rPr>
              <a:t>Inventory Levels: Can't be assessed without data on current listings or sales over different time periods.</a:t>
            </a:r>
          </a:p>
          <a:p>
            <a:pPr algn="just">
              <a:lnSpc>
                <a:spcPts val="3390"/>
              </a:lnSpc>
            </a:pPr>
          </a:p>
        </p:txBody>
      </p:sp>
      <p:sp>
        <p:nvSpPr>
          <p:cNvPr name="TextBox 18" id="18"/>
          <p:cNvSpPr txBox="true"/>
          <p:nvPr/>
        </p:nvSpPr>
        <p:spPr>
          <a:xfrm rot="0">
            <a:off x="1368791" y="4410437"/>
            <a:ext cx="7549215" cy="495173"/>
          </a:xfrm>
          <a:prstGeom prst="rect">
            <a:avLst/>
          </a:prstGeom>
        </p:spPr>
        <p:txBody>
          <a:bodyPr anchor="t" rtlCol="false" tIns="0" lIns="0" bIns="0" rIns="0">
            <a:spAutoFit/>
          </a:bodyPr>
          <a:lstStyle/>
          <a:p>
            <a:pPr algn="just">
              <a:lnSpc>
                <a:spcPts val="3615"/>
              </a:lnSpc>
            </a:pPr>
            <a:r>
              <a:rPr lang="en-US" sz="3199">
                <a:solidFill>
                  <a:srgbClr val="FFD600"/>
                </a:solidFill>
                <a:latin typeface="Poppins Bold"/>
              </a:rPr>
              <a:t>Cost-Benefit Analysis:</a:t>
            </a:r>
          </a:p>
        </p:txBody>
      </p:sp>
      <p:sp>
        <p:nvSpPr>
          <p:cNvPr name="TextBox 19" id="19"/>
          <p:cNvSpPr txBox="true"/>
          <p:nvPr/>
        </p:nvSpPr>
        <p:spPr>
          <a:xfrm rot="0">
            <a:off x="1212924" y="5162550"/>
            <a:ext cx="9714899" cy="864870"/>
          </a:xfrm>
          <a:prstGeom prst="rect">
            <a:avLst/>
          </a:prstGeom>
        </p:spPr>
        <p:txBody>
          <a:bodyPr anchor="t" rtlCol="false" tIns="0" lIns="0" bIns="0" rIns="0">
            <a:spAutoFit/>
          </a:bodyPr>
          <a:lstStyle/>
          <a:p>
            <a:pPr algn="just" marL="647700" indent="-323850" lvl="1">
              <a:lnSpc>
                <a:spcPts val="3390"/>
              </a:lnSpc>
              <a:buFont typeface="Arial"/>
              <a:buChar char="•"/>
            </a:pPr>
            <a:r>
              <a:rPr lang="en-US" sz="3000">
                <a:solidFill>
                  <a:srgbClr val="FFFFFF"/>
                </a:solidFill>
                <a:latin typeface="TT Norms"/>
              </a:rPr>
              <a:t>Challenging without explicit cost data for properties and future appreciation projections.</a:t>
            </a:r>
          </a:p>
        </p:txBody>
      </p:sp>
      <p:sp>
        <p:nvSpPr>
          <p:cNvPr name="TextBox 20" id="20"/>
          <p:cNvSpPr txBox="true"/>
          <p:nvPr/>
        </p:nvSpPr>
        <p:spPr>
          <a:xfrm rot="0">
            <a:off x="1368791" y="6433076"/>
            <a:ext cx="8935723" cy="495173"/>
          </a:xfrm>
          <a:prstGeom prst="rect">
            <a:avLst/>
          </a:prstGeom>
        </p:spPr>
        <p:txBody>
          <a:bodyPr anchor="t" rtlCol="false" tIns="0" lIns="0" bIns="0" rIns="0">
            <a:spAutoFit/>
          </a:bodyPr>
          <a:lstStyle/>
          <a:p>
            <a:pPr algn="just">
              <a:lnSpc>
                <a:spcPts val="3615"/>
              </a:lnSpc>
            </a:pPr>
            <a:r>
              <a:rPr lang="en-US" sz="3199">
                <a:solidFill>
                  <a:srgbClr val="FFD600"/>
                </a:solidFill>
                <a:latin typeface="Poppins Bold"/>
              </a:rPr>
              <a:t>User Feedback and Market Research:</a:t>
            </a:r>
          </a:p>
        </p:txBody>
      </p:sp>
      <p:sp>
        <p:nvSpPr>
          <p:cNvPr name="TextBox 21" id="21"/>
          <p:cNvSpPr txBox="true"/>
          <p:nvPr/>
        </p:nvSpPr>
        <p:spPr>
          <a:xfrm rot="0">
            <a:off x="1205197" y="7319364"/>
            <a:ext cx="9714899" cy="864870"/>
          </a:xfrm>
          <a:prstGeom prst="rect">
            <a:avLst/>
          </a:prstGeom>
        </p:spPr>
        <p:txBody>
          <a:bodyPr anchor="t" rtlCol="false" tIns="0" lIns="0" bIns="0" rIns="0">
            <a:spAutoFit/>
          </a:bodyPr>
          <a:lstStyle/>
          <a:p>
            <a:pPr algn="just" marL="647700" indent="-323850" lvl="1">
              <a:lnSpc>
                <a:spcPts val="3390"/>
              </a:lnSpc>
              <a:buFont typeface="Arial"/>
              <a:buChar char="•"/>
            </a:pPr>
            <a:r>
              <a:rPr lang="en-US" sz="3000">
                <a:solidFill>
                  <a:srgbClr val="FFFFFF"/>
                </a:solidFill>
                <a:latin typeface="TT Norms"/>
              </a:rPr>
              <a:t> Requires additional survey data or market reports.</a:t>
            </a:r>
          </a:p>
          <a:p>
            <a:pPr algn="just">
              <a:lnSpc>
                <a:spcPts val="3390"/>
              </a:lnSpc>
            </a:pPr>
          </a:p>
        </p:txBody>
      </p:sp>
      <p:sp>
        <p:nvSpPr>
          <p:cNvPr name="TextBox 22" id="22"/>
          <p:cNvSpPr txBox="true"/>
          <p:nvPr/>
        </p:nvSpPr>
        <p:spPr>
          <a:xfrm rot="0">
            <a:off x="639112" y="4364908"/>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2.</a:t>
            </a:r>
          </a:p>
        </p:txBody>
      </p:sp>
      <p:sp>
        <p:nvSpPr>
          <p:cNvPr name="TextBox 23" id="23"/>
          <p:cNvSpPr txBox="true"/>
          <p:nvPr/>
        </p:nvSpPr>
        <p:spPr>
          <a:xfrm rot="0">
            <a:off x="639112" y="6387547"/>
            <a:ext cx="1017870" cy="586232"/>
          </a:xfrm>
          <a:prstGeom prst="rect">
            <a:avLst/>
          </a:prstGeom>
        </p:spPr>
        <p:txBody>
          <a:bodyPr anchor="t" rtlCol="false" tIns="0" lIns="0" bIns="0" rIns="0">
            <a:spAutoFit/>
          </a:bodyPr>
          <a:lstStyle/>
          <a:p>
            <a:pPr algn="just">
              <a:lnSpc>
                <a:spcPts val="4293"/>
              </a:lnSpc>
            </a:pPr>
            <a:r>
              <a:rPr lang="en-US" sz="3799">
                <a:solidFill>
                  <a:srgbClr val="FFFFFF"/>
                </a:solidFill>
                <a:latin typeface="Poppins Bold"/>
              </a:rPr>
              <a:t>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3D2B"/>
        </a:solidFill>
      </p:bgPr>
    </p:bg>
    <p:spTree>
      <p:nvGrpSpPr>
        <p:cNvPr id="1" name=""/>
        <p:cNvGrpSpPr/>
        <p:nvPr/>
      </p:nvGrpSpPr>
      <p:grpSpPr>
        <a:xfrm>
          <a:off x="0" y="0"/>
          <a:ext cx="0" cy="0"/>
          <a:chOff x="0" y="0"/>
          <a:chExt cx="0" cy="0"/>
        </a:xfrm>
      </p:grpSpPr>
      <p:sp>
        <p:nvSpPr>
          <p:cNvPr name="Freeform 2" id="2"/>
          <p:cNvSpPr/>
          <p:nvPr/>
        </p:nvSpPr>
        <p:spPr>
          <a:xfrm flipH="false" flipV="false" rot="0">
            <a:off x="14844263" y="8969775"/>
            <a:ext cx="2368486" cy="288525"/>
          </a:xfrm>
          <a:custGeom>
            <a:avLst/>
            <a:gdLst/>
            <a:ahLst/>
            <a:cxnLst/>
            <a:rect r="r" b="b" t="t" l="l"/>
            <a:pathLst>
              <a:path h="288525" w="2368486">
                <a:moveTo>
                  <a:pt x="0" y="0"/>
                </a:moveTo>
                <a:lnTo>
                  <a:pt x="2368486" y="0"/>
                </a:lnTo>
                <a:lnTo>
                  <a:pt x="2368486" y="288525"/>
                </a:lnTo>
                <a:lnTo>
                  <a:pt x="0" y="288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241992">
            <a:off x="-554282" y="9855804"/>
            <a:ext cx="6325454" cy="1324883"/>
            <a:chOff x="0" y="0"/>
            <a:chExt cx="2307543" cy="483321"/>
          </a:xfrm>
        </p:grpSpPr>
        <p:sp>
          <p:nvSpPr>
            <p:cNvPr name="Freeform 4" id="4"/>
            <p:cNvSpPr/>
            <p:nvPr/>
          </p:nvSpPr>
          <p:spPr>
            <a:xfrm flipH="false" flipV="false" rot="0">
              <a:off x="0" y="0"/>
              <a:ext cx="2307542" cy="483321"/>
            </a:xfrm>
            <a:custGeom>
              <a:avLst/>
              <a:gdLst/>
              <a:ahLst/>
              <a:cxnLst/>
              <a:rect r="r" b="b" t="t" l="l"/>
              <a:pathLst>
                <a:path h="483321" w="2307542">
                  <a:moveTo>
                    <a:pt x="0" y="0"/>
                  </a:moveTo>
                  <a:lnTo>
                    <a:pt x="2307542" y="0"/>
                  </a:lnTo>
                  <a:lnTo>
                    <a:pt x="2307542" y="483321"/>
                  </a:lnTo>
                  <a:lnTo>
                    <a:pt x="0" y="483321"/>
                  </a:lnTo>
                  <a:close/>
                </a:path>
              </a:pathLst>
            </a:custGeom>
            <a:solidFill>
              <a:srgbClr val="FFFFFF"/>
            </a:solidFill>
          </p:spPr>
        </p:sp>
      </p:grpSp>
      <p:grpSp>
        <p:nvGrpSpPr>
          <p:cNvPr name="Group 5" id="5"/>
          <p:cNvGrpSpPr/>
          <p:nvPr/>
        </p:nvGrpSpPr>
        <p:grpSpPr>
          <a:xfrm rot="-10241992">
            <a:off x="-557584" y="9401140"/>
            <a:ext cx="11090232" cy="875570"/>
            <a:chOff x="0" y="0"/>
            <a:chExt cx="4045747" cy="319410"/>
          </a:xfrm>
        </p:grpSpPr>
        <p:sp>
          <p:nvSpPr>
            <p:cNvPr name="Freeform 6" id="6"/>
            <p:cNvSpPr/>
            <p:nvPr/>
          </p:nvSpPr>
          <p:spPr>
            <a:xfrm flipH="false" flipV="false" rot="0">
              <a:off x="0" y="0"/>
              <a:ext cx="4045746" cy="319410"/>
            </a:xfrm>
            <a:custGeom>
              <a:avLst/>
              <a:gdLst/>
              <a:ahLst/>
              <a:cxnLst/>
              <a:rect r="r" b="b" t="t" l="l"/>
              <a:pathLst>
                <a:path h="319410" w="4045746">
                  <a:moveTo>
                    <a:pt x="0" y="0"/>
                  </a:moveTo>
                  <a:lnTo>
                    <a:pt x="4045746" y="0"/>
                  </a:lnTo>
                  <a:lnTo>
                    <a:pt x="4045746" y="319410"/>
                  </a:lnTo>
                  <a:lnTo>
                    <a:pt x="0" y="319410"/>
                  </a:lnTo>
                  <a:close/>
                </a:path>
              </a:pathLst>
            </a:custGeom>
            <a:solidFill>
              <a:srgbClr val="1B5B40"/>
            </a:solidFill>
          </p:spPr>
        </p:sp>
      </p:grpSp>
      <p:grpSp>
        <p:nvGrpSpPr>
          <p:cNvPr name="Group 7" id="7"/>
          <p:cNvGrpSpPr/>
          <p:nvPr/>
        </p:nvGrpSpPr>
        <p:grpSpPr>
          <a:xfrm rot="558007">
            <a:off x="12865779" y="-882392"/>
            <a:ext cx="6325454" cy="1324883"/>
            <a:chOff x="0" y="0"/>
            <a:chExt cx="2307543" cy="483321"/>
          </a:xfrm>
        </p:grpSpPr>
        <p:sp>
          <p:nvSpPr>
            <p:cNvPr name="Freeform 8" id="8"/>
            <p:cNvSpPr/>
            <p:nvPr/>
          </p:nvSpPr>
          <p:spPr>
            <a:xfrm flipH="false" flipV="false" rot="0">
              <a:off x="0" y="0"/>
              <a:ext cx="2307542" cy="483321"/>
            </a:xfrm>
            <a:custGeom>
              <a:avLst/>
              <a:gdLst/>
              <a:ahLst/>
              <a:cxnLst/>
              <a:rect r="r" b="b" t="t" l="l"/>
              <a:pathLst>
                <a:path h="483321" w="2307542">
                  <a:moveTo>
                    <a:pt x="0" y="0"/>
                  </a:moveTo>
                  <a:lnTo>
                    <a:pt x="2307542" y="0"/>
                  </a:lnTo>
                  <a:lnTo>
                    <a:pt x="2307542" y="483321"/>
                  </a:lnTo>
                  <a:lnTo>
                    <a:pt x="0" y="483321"/>
                  </a:lnTo>
                  <a:close/>
                </a:path>
              </a:pathLst>
            </a:custGeom>
            <a:solidFill>
              <a:srgbClr val="FFFFFF"/>
            </a:solidFill>
          </p:spPr>
        </p:sp>
      </p:grpSp>
      <p:grpSp>
        <p:nvGrpSpPr>
          <p:cNvPr name="Group 9" id="9"/>
          <p:cNvGrpSpPr/>
          <p:nvPr/>
        </p:nvGrpSpPr>
        <p:grpSpPr>
          <a:xfrm rot="558007">
            <a:off x="8104302" y="21585"/>
            <a:ext cx="11090232" cy="875570"/>
            <a:chOff x="0" y="0"/>
            <a:chExt cx="4045747" cy="319410"/>
          </a:xfrm>
        </p:grpSpPr>
        <p:sp>
          <p:nvSpPr>
            <p:cNvPr name="Freeform 10" id="10"/>
            <p:cNvSpPr/>
            <p:nvPr/>
          </p:nvSpPr>
          <p:spPr>
            <a:xfrm flipH="false" flipV="false" rot="0">
              <a:off x="0" y="0"/>
              <a:ext cx="4045746" cy="319410"/>
            </a:xfrm>
            <a:custGeom>
              <a:avLst/>
              <a:gdLst/>
              <a:ahLst/>
              <a:cxnLst/>
              <a:rect r="r" b="b" t="t" l="l"/>
              <a:pathLst>
                <a:path h="319410" w="4045746">
                  <a:moveTo>
                    <a:pt x="0" y="0"/>
                  </a:moveTo>
                  <a:lnTo>
                    <a:pt x="4045746" y="0"/>
                  </a:lnTo>
                  <a:lnTo>
                    <a:pt x="4045746" y="319410"/>
                  </a:lnTo>
                  <a:lnTo>
                    <a:pt x="0" y="319410"/>
                  </a:lnTo>
                  <a:close/>
                </a:path>
              </a:pathLst>
            </a:custGeom>
            <a:solidFill>
              <a:srgbClr val="1B5B40"/>
            </a:solidFill>
          </p:spPr>
        </p:sp>
      </p:grpSp>
      <p:sp>
        <p:nvSpPr>
          <p:cNvPr name="Freeform 11" id="11"/>
          <p:cNvSpPr/>
          <p:nvPr/>
        </p:nvSpPr>
        <p:spPr>
          <a:xfrm flipH="true" flipV="false" rot="0">
            <a:off x="1028700" y="1028700"/>
            <a:ext cx="2368486" cy="288525"/>
          </a:xfrm>
          <a:custGeom>
            <a:avLst/>
            <a:gdLst/>
            <a:ahLst/>
            <a:cxnLst/>
            <a:rect r="r" b="b" t="t" l="l"/>
            <a:pathLst>
              <a:path h="288525" w="2368486">
                <a:moveTo>
                  <a:pt x="2368486" y="0"/>
                </a:moveTo>
                <a:lnTo>
                  <a:pt x="0" y="0"/>
                </a:lnTo>
                <a:lnTo>
                  <a:pt x="0" y="288525"/>
                </a:lnTo>
                <a:lnTo>
                  <a:pt x="2368486" y="288525"/>
                </a:lnTo>
                <a:lnTo>
                  <a:pt x="23684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403723" y="3735124"/>
            <a:ext cx="3480554" cy="3419644"/>
          </a:xfrm>
          <a:custGeom>
            <a:avLst/>
            <a:gdLst/>
            <a:ahLst/>
            <a:cxnLst/>
            <a:rect r="r" b="b" t="t" l="l"/>
            <a:pathLst>
              <a:path h="3419644" w="3480554">
                <a:moveTo>
                  <a:pt x="0" y="0"/>
                </a:moveTo>
                <a:lnTo>
                  <a:pt x="3480554" y="0"/>
                </a:lnTo>
                <a:lnTo>
                  <a:pt x="3480554" y="3419644"/>
                </a:lnTo>
                <a:lnTo>
                  <a:pt x="0" y="34196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6059589" y="8491720"/>
            <a:ext cx="1507065" cy="535051"/>
          </a:xfrm>
          <a:prstGeom prst="rect">
            <a:avLst/>
          </a:prstGeom>
        </p:spPr>
        <p:txBody>
          <a:bodyPr anchor="t" rtlCol="false" tIns="0" lIns="0" bIns="0" rIns="0">
            <a:spAutoFit/>
          </a:bodyPr>
          <a:lstStyle/>
          <a:p>
            <a:pPr algn="ctr">
              <a:lnSpc>
                <a:spcPts val="3841"/>
              </a:lnSpc>
            </a:pPr>
            <a:r>
              <a:rPr lang="en-US" sz="3399">
                <a:solidFill>
                  <a:srgbClr val="123D2B"/>
                </a:solidFill>
                <a:latin typeface="Poppins Bold"/>
              </a:rPr>
              <a:t>06</a:t>
            </a:r>
          </a:p>
        </p:txBody>
      </p:sp>
      <p:sp>
        <p:nvSpPr>
          <p:cNvPr name="TextBox 14" id="14"/>
          <p:cNvSpPr txBox="true"/>
          <p:nvPr/>
        </p:nvSpPr>
        <p:spPr>
          <a:xfrm rot="0">
            <a:off x="4342130" y="2035241"/>
            <a:ext cx="9603739" cy="1509383"/>
          </a:xfrm>
          <a:prstGeom prst="rect">
            <a:avLst/>
          </a:prstGeom>
        </p:spPr>
        <p:txBody>
          <a:bodyPr anchor="t" rtlCol="false" tIns="0" lIns="0" bIns="0" rIns="0">
            <a:spAutoFit/>
          </a:bodyPr>
          <a:lstStyle/>
          <a:p>
            <a:pPr algn="ctr">
              <a:lnSpc>
                <a:spcPts val="12355"/>
              </a:lnSpc>
            </a:pPr>
            <a:r>
              <a:rPr lang="en-US" sz="8825">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DAGDFcEJQNk</dc:identifier>
  <dcterms:modified xsi:type="dcterms:W3CDTF">2011-08-01T06:04:30Z</dcterms:modified>
  <cp:revision>1</cp:revision>
  <dc:title>Green and Yellow Modern Startup Company Profile Presentation</dc:title>
</cp:coreProperties>
</file>